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2" r:id="rId4"/>
    <p:sldId id="258" r:id="rId5"/>
    <p:sldId id="259" r:id="rId6"/>
    <p:sldId id="260" r:id="rId7"/>
    <p:sldId id="263" r:id="rId8"/>
    <p:sldId id="264" r:id="rId9"/>
    <p:sldId id="265" r:id="rId10"/>
    <p:sldId id="266" r:id="rId11"/>
    <p:sldId id="267" r:id="rId12"/>
    <p:sldId id="268" r:id="rId13"/>
    <p:sldId id="269" r:id="rId14"/>
    <p:sldId id="270" r:id="rId15"/>
    <p:sldId id="271" r:id="rId16"/>
    <p:sldId id="272" r:id="rId17"/>
    <p:sldId id="273" r:id="rId18"/>
    <p:sldId id="281" r:id="rId19"/>
    <p:sldId id="277" r:id="rId20"/>
    <p:sldId id="274" r:id="rId21"/>
    <p:sldId id="278" r:id="rId22"/>
    <p:sldId id="282" r:id="rId23"/>
    <p:sldId id="279" r:id="rId24"/>
    <p:sldId id="280" r:id="rId25"/>
    <p:sldId id="276" r:id="rId26"/>
    <p:sldId id="283" r:id="rId27"/>
    <p:sldId id="287" r:id="rId28"/>
    <p:sldId id="284" r:id="rId29"/>
    <p:sldId id="285" r:id="rId30"/>
    <p:sldId id="286" r:id="rId31"/>
    <p:sldId id="288" r:id="rId32"/>
    <p:sldId id="290" r:id="rId33"/>
    <p:sldId id="291" r:id="rId34"/>
    <p:sldId id="292" r:id="rId35"/>
    <p:sldId id="293" r:id="rId36"/>
    <p:sldId id="294" r:id="rId37"/>
    <p:sldId id="295" r:id="rId38"/>
    <p:sldId id="296" r:id="rId39"/>
    <p:sldId id="297" r:id="rId40"/>
    <p:sldId id="298" r:id="rId41"/>
    <p:sldId id="299" r:id="rId42"/>
    <p:sldId id="303" r:id="rId43"/>
    <p:sldId id="304" r:id="rId44"/>
    <p:sldId id="300" r:id="rId45"/>
    <p:sldId id="301" r:id="rId46"/>
    <p:sldId id="302" r:id="rId47"/>
    <p:sldId id="305" r:id="rId48"/>
    <p:sldId id="306" r:id="rId49"/>
    <p:sldId id="307" r:id="rId50"/>
    <p:sldId id="308" r:id="rId51"/>
    <p:sldId id="309" r:id="rId52"/>
    <p:sldId id="310" r:id="rId53"/>
    <p:sldId id="311" r:id="rId54"/>
    <p:sldId id="312" r:id="rId55"/>
    <p:sldId id="313" r:id="rId56"/>
    <p:sldId id="314" r:id="rId57"/>
    <p:sldId id="316" r:id="rId58"/>
    <p:sldId id="317" r:id="rId59"/>
    <p:sldId id="315" r:id="rId60"/>
    <p:sldId id="318" r:id="rId61"/>
    <p:sldId id="319" r:id="rId62"/>
    <p:sldId id="320" r:id="rId63"/>
    <p:sldId id="322" r:id="rId64"/>
    <p:sldId id="321" r:id="rId65"/>
    <p:sldId id="324" r:id="rId66"/>
    <p:sldId id="325" r:id="rId67"/>
    <p:sldId id="326" r:id="rId68"/>
    <p:sldId id="327" r:id="rId69"/>
    <p:sldId id="328" r:id="rId70"/>
    <p:sldId id="329" r:id="rId71"/>
    <p:sldId id="330" r:id="rId72"/>
    <p:sldId id="336" r:id="rId73"/>
    <p:sldId id="340" r:id="rId74"/>
    <p:sldId id="337" r:id="rId75"/>
    <p:sldId id="338" r:id="rId76"/>
    <p:sldId id="331" r:id="rId77"/>
    <p:sldId id="332" r:id="rId78"/>
    <p:sldId id="333" r:id="rId79"/>
    <p:sldId id="334" r:id="rId80"/>
    <p:sldId id="335" r:id="rId81"/>
    <p:sldId id="339" r:id="rId82"/>
    <p:sldId id="341" r:id="rId83"/>
    <p:sldId id="342" r:id="rId84"/>
    <p:sldId id="343" r:id="rId85"/>
    <p:sldId id="344" r:id="rId86"/>
    <p:sldId id="345" r:id="rId87"/>
    <p:sldId id="346" r:id="rId88"/>
    <p:sldId id="347" r:id="rId89"/>
    <p:sldId id="348" r:id="rId9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eg>
</file>

<file path=ppt/media/image11.jpe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C2D7E-0EBC-5F4E-19E4-B60030DA0F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CA2372B-DAC8-6FBA-B128-AC5D2FF954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EDD098-1F1E-1EE9-F2CF-2AF1C098611C}"/>
              </a:ext>
            </a:extLst>
          </p:cNvPr>
          <p:cNvSpPr>
            <a:spLocks noGrp="1"/>
          </p:cNvSpPr>
          <p:nvPr>
            <p:ph type="dt" sz="half" idx="10"/>
          </p:nvPr>
        </p:nvSpPr>
        <p:spPr/>
        <p:txBody>
          <a:bodyPr/>
          <a:lstStyle/>
          <a:p>
            <a:fld id="{0157932A-E118-4FCC-9A28-E09C80EB2D05}" type="datetimeFigureOut">
              <a:rPr lang="en-US" smtClean="0"/>
              <a:t>12/14/2023</a:t>
            </a:fld>
            <a:endParaRPr lang="en-US"/>
          </a:p>
        </p:txBody>
      </p:sp>
      <p:sp>
        <p:nvSpPr>
          <p:cNvPr id="5" name="Footer Placeholder 4">
            <a:extLst>
              <a:ext uri="{FF2B5EF4-FFF2-40B4-BE49-F238E27FC236}">
                <a16:creationId xmlns:a16="http://schemas.microsoft.com/office/drawing/2014/main" id="{303C014A-2CC3-70F7-6484-CEB8325204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0630A7-B55C-E651-BB03-92C9FC6FFB00}"/>
              </a:ext>
            </a:extLst>
          </p:cNvPr>
          <p:cNvSpPr>
            <a:spLocks noGrp="1"/>
          </p:cNvSpPr>
          <p:nvPr>
            <p:ph type="sldNum" sz="quarter" idx="12"/>
          </p:nvPr>
        </p:nvSpPr>
        <p:spPr/>
        <p:txBody>
          <a:bodyPr/>
          <a:lstStyle/>
          <a:p>
            <a:fld id="{9FCB8B55-B22A-49C1-ADD5-1B96E1F59539}" type="slidenum">
              <a:rPr lang="en-US" smtClean="0"/>
              <a:t>‹#›</a:t>
            </a:fld>
            <a:endParaRPr lang="en-US"/>
          </a:p>
        </p:txBody>
      </p:sp>
    </p:spTree>
    <p:extLst>
      <p:ext uri="{BB962C8B-B14F-4D97-AF65-F5344CB8AC3E}">
        <p14:creationId xmlns:p14="http://schemas.microsoft.com/office/powerpoint/2010/main" val="263517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62394-96CF-1B26-F196-7230464D72B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29E224-2A6E-CCBB-2DBA-99699C70DBF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72E1AF-D112-7C35-3231-A86C5FB2FD02}"/>
              </a:ext>
            </a:extLst>
          </p:cNvPr>
          <p:cNvSpPr>
            <a:spLocks noGrp="1"/>
          </p:cNvSpPr>
          <p:nvPr>
            <p:ph type="dt" sz="half" idx="10"/>
          </p:nvPr>
        </p:nvSpPr>
        <p:spPr/>
        <p:txBody>
          <a:bodyPr/>
          <a:lstStyle/>
          <a:p>
            <a:fld id="{0157932A-E118-4FCC-9A28-E09C80EB2D05}" type="datetimeFigureOut">
              <a:rPr lang="en-US" smtClean="0"/>
              <a:t>12/14/2023</a:t>
            </a:fld>
            <a:endParaRPr lang="en-US"/>
          </a:p>
        </p:txBody>
      </p:sp>
      <p:sp>
        <p:nvSpPr>
          <p:cNvPr id="5" name="Footer Placeholder 4">
            <a:extLst>
              <a:ext uri="{FF2B5EF4-FFF2-40B4-BE49-F238E27FC236}">
                <a16:creationId xmlns:a16="http://schemas.microsoft.com/office/drawing/2014/main" id="{C7D70127-A161-32B2-66C4-666E00C6A3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BFB037-5696-D77B-6981-F1304932C488}"/>
              </a:ext>
            </a:extLst>
          </p:cNvPr>
          <p:cNvSpPr>
            <a:spLocks noGrp="1"/>
          </p:cNvSpPr>
          <p:nvPr>
            <p:ph type="sldNum" sz="quarter" idx="12"/>
          </p:nvPr>
        </p:nvSpPr>
        <p:spPr/>
        <p:txBody>
          <a:bodyPr/>
          <a:lstStyle/>
          <a:p>
            <a:fld id="{9FCB8B55-B22A-49C1-ADD5-1B96E1F59539}" type="slidenum">
              <a:rPr lang="en-US" smtClean="0"/>
              <a:t>‹#›</a:t>
            </a:fld>
            <a:endParaRPr lang="en-US"/>
          </a:p>
        </p:txBody>
      </p:sp>
    </p:spTree>
    <p:extLst>
      <p:ext uri="{BB962C8B-B14F-4D97-AF65-F5344CB8AC3E}">
        <p14:creationId xmlns:p14="http://schemas.microsoft.com/office/powerpoint/2010/main" val="2950668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12920F-E7A0-1811-C08C-508C1B2EF04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335E5A-078A-A378-BF41-28F271A603B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AF4B74-E788-A2B5-7AC2-1CC850FD835F}"/>
              </a:ext>
            </a:extLst>
          </p:cNvPr>
          <p:cNvSpPr>
            <a:spLocks noGrp="1"/>
          </p:cNvSpPr>
          <p:nvPr>
            <p:ph type="dt" sz="half" idx="10"/>
          </p:nvPr>
        </p:nvSpPr>
        <p:spPr/>
        <p:txBody>
          <a:bodyPr/>
          <a:lstStyle/>
          <a:p>
            <a:fld id="{0157932A-E118-4FCC-9A28-E09C80EB2D05}" type="datetimeFigureOut">
              <a:rPr lang="en-US" smtClean="0"/>
              <a:t>12/14/2023</a:t>
            </a:fld>
            <a:endParaRPr lang="en-US"/>
          </a:p>
        </p:txBody>
      </p:sp>
      <p:sp>
        <p:nvSpPr>
          <p:cNvPr id="5" name="Footer Placeholder 4">
            <a:extLst>
              <a:ext uri="{FF2B5EF4-FFF2-40B4-BE49-F238E27FC236}">
                <a16:creationId xmlns:a16="http://schemas.microsoft.com/office/drawing/2014/main" id="{83CAEE6F-7AF6-5A6A-A141-B41F80DD76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5A17DF-41B2-DB62-5BC3-921331C73A10}"/>
              </a:ext>
            </a:extLst>
          </p:cNvPr>
          <p:cNvSpPr>
            <a:spLocks noGrp="1"/>
          </p:cNvSpPr>
          <p:nvPr>
            <p:ph type="sldNum" sz="quarter" idx="12"/>
          </p:nvPr>
        </p:nvSpPr>
        <p:spPr/>
        <p:txBody>
          <a:bodyPr/>
          <a:lstStyle/>
          <a:p>
            <a:fld id="{9FCB8B55-B22A-49C1-ADD5-1B96E1F59539}" type="slidenum">
              <a:rPr lang="en-US" smtClean="0"/>
              <a:t>‹#›</a:t>
            </a:fld>
            <a:endParaRPr lang="en-US"/>
          </a:p>
        </p:txBody>
      </p:sp>
    </p:spTree>
    <p:extLst>
      <p:ext uri="{BB962C8B-B14F-4D97-AF65-F5344CB8AC3E}">
        <p14:creationId xmlns:p14="http://schemas.microsoft.com/office/powerpoint/2010/main" val="2789685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A2343-E121-6F2C-FB7B-8E98DE3226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19F168-2504-951A-35D2-C144F43E666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E6DC31-6A40-44E5-58DF-FA927EE1802A}"/>
              </a:ext>
            </a:extLst>
          </p:cNvPr>
          <p:cNvSpPr>
            <a:spLocks noGrp="1"/>
          </p:cNvSpPr>
          <p:nvPr>
            <p:ph type="dt" sz="half" idx="10"/>
          </p:nvPr>
        </p:nvSpPr>
        <p:spPr/>
        <p:txBody>
          <a:bodyPr/>
          <a:lstStyle/>
          <a:p>
            <a:fld id="{0157932A-E118-4FCC-9A28-E09C80EB2D05}" type="datetimeFigureOut">
              <a:rPr lang="en-US" smtClean="0"/>
              <a:t>12/14/2023</a:t>
            </a:fld>
            <a:endParaRPr lang="en-US"/>
          </a:p>
        </p:txBody>
      </p:sp>
      <p:sp>
        <p:nvSpPr>
          <p:cNvPr id="5" name="Footer Placeholder 4">
            <a:extLst>
              <a:ext uri="{FF2B5EF4-FFF2-40B4-BE49-F238E27FC236}">
                <a16:creationId xmlns:a16="http://schemas.microsoft.com/office/drawing/2014/main" id="{A2D6F45C-3EE8-671E-B952-156AC7F772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111E7A-A363-C419-F56C-BC24182852CE}"/>
              </a:ext>
            </a:extLst>
          </p:cNvPr>
          <p:cNvSpPr>
            <a:spLocks noGrp="1"/>
          </p:cNvSpPr>
          <p:nvPr>
            <p:ph type="sldNum" sz="quarter" idx="12"/>
          </p:nvPr>
        </p:nvSpPr>
        <p:spPr/>
        <p:txBody>
          <a:bodyPr/>
          <a:lstStyle/>
          <a:p>
            <a:fld id="{9FCB8B55-B22A-49C1-ADD5-1B96E1F59539}" type="slidenum">
              <a:rPr lang="en-US" smtClean="0"/>
              <a:t>‹#›</a:t>
            </a:fld>
            <a:endParaRPr lang="en-US"/>
          </a:p>
        </p:txBody>
      </p:sp>
    </p:spTree>
    <p:extLst>
      <p:ext uri="{BB962C8B-B14F-4D97-AF65-F5344CB8AC3E}">
        <p14:creationId xmlns:p14="http://schemas.microsoft.com/office/powerpoint/2010/main" val="714218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73A15-3E69-9AA0-271B-8FD52253CB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EF4ABC3-5136-529C-1F3A-A6E36748B5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F09DE25-2709-B3A8-3EA3-6E5A1F77167C}"/>
              </a:ext>
            </a:extLst>
          </p:cNvPr>
          <p:cNvSpPr>
            <a:spLocks noGrp="1"/>
          </p:cNvSpPr>
          <p:nvPr>
            <p:ph type="dt" sz="half" idx="10"/>
          </p:nvPr>
        </p:nvSpPr>
        <p:spPr/>
        <p:txBody>
          <a:bodyPr/>
          <a:lstStyle/>
          <a:p>
            <a:fld id="{0157932A-E118-4FCC-9A28-E09C80EB2D05}" type="datetimeFigureOut">
              <a:rPr lang="en-US" smtClean="0"/>
              <a:t>12/14/2023</a:t>
            </a:fld>
            <a:endParaRPr lang="en-US"/>
          </a:p>
        </p:txBody>
      </p:sp>
      <p:sp>
        <p:nvSpPr>
          <p:cNvPr id="5" name="Footer Placeholder 4">
            <a:extLst>
              <a:ext uri="{FF2B5EF4-FFF2-40B4-BE49-F238E27FC236}">
                <a16:creationId xmlns:a16="http://schemas.microsoft.com/office/drawing/2014/main" id="{96A4448E-DBE2-C5DB-3B4E-0EB25F681C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F8D62D-8699-6410-DD3D-5E6C3777F121}"/>
              </a:ext>
            </a:extLst>
          </p:cNvPr>
          <p:cNvSpPr>
            <a:spLocks noGrp="1"/>
          </p:cNvSpPr>
          <p:nvPr>
            <p:ph type="sldNum" sz="quarter" idx="12"/>
          </p:nvPr>
        </p:nvSpPr>
        <p:spPr/>
        <p:txBody>
          <a:bodyPr/>
          <a:lstStyle/>
          <a:p>
            <a:fld id="{9FCB8B55-B22A-49C1-ADD5-1B96E1F59539}" type="slidenum">
              <a:rPr lang="en-US" smtClean="0"/>
              <a:t>‹#›</a:t>
            </a:fld>
            <a:endParaRPr lang="en-US"/>
          </a:p>
        </p:txBody>
      </p:sp>
    </p:spTree>
    <p:extLst>
      <p:ext uri="{BB962C8B-B14F-4D97-AF65-F5344CB8AC3E}">
        <p14:creationId xmlns:p14="http://schemas.microsoft.com/office/powerpoint/2010/main" val="42672320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76EF6-3EB5-6CFC-892E-04959D1E75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1D722E-76D1-5DE7-16CE-A34BE9E305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F78A58-9BAE-E667-8E6E-9D3C310A1C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8F9206-A440-748C-CD36-4DF9C26D3FEE}"/>
              </a:ext>
            </a:extLst>
          </p:cNvPr>
          <p:cNvSpPr>
            <a:spLocks noGrp="1"/>
          </p:cNvSpPr>
          <p:nvPr>
            <p:ph type="dt" sz="half" idx="10"/>
          </p:nvPr>
        </p:nvSpPr>
        <p:spPr/>
        <p:txBody>
          <a:bodyPr/>
          <a:lstStyle/>
          <a:p>
            <a:fld id="{0157932A-E118-4FCC-9A28-E09C80EB2D05}" type="datetimeFigureOut">
              <a:rPr lang="en-US" smtClean="0"/>
              <a:t>12/14/2023</a:t>
            </a:fld>
            <a:endParaRPr lang="en-US"/>
          </a:p>
        </p:txBody>
      </p:sp>
      <p:sp>
        <p:nvSpPr>
          <p:cNvPr id="6" name="Footer Placeholder 5">
            <a:extLst>
              <a:ext uri="{FF2B5EF4-FFF2-40B4-BE49-F238E27FC236}">
                <a16:creationId xmlns:a16="http://schemas.microsoft.com/office/drawing/2014/main" id="{38267EC0-B6F9-512E-88BE-976C21514B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4F15E4-A007-F66B-0102-D05FAE571432}"/>
              </a:ext>
            </a:extLst>
          </p:cNvPr>
          <p:cNvSpPr>
            <a:spLocks noGrp="1"/>
          </p:cNvSpPr>
          <p:nvPr>
            <p:ph type="sldNum" sz="quarter" idx="12"/>
          </p:nvPr>
        </p:nvSpPr>
        <p:spPr/>
        <p:txBody>
          <a:bodyPr/>
          <a:lstStyle/>
          <a:p>
            <a:fld id="{9FCB8B55-B22A-49C1-ADD5-1B96E1F59539}" type="slidenum">
              <a:rPr lang="en-US" smtClean="0"/>
              <a:t>‹#›</a:t>
            </a:fld>
            <a:endParaRPr lang="en-US"/>
          </a:p>
        </p:txBody>
      </p:sp>
    </p:spTree>
    <p:extLst>
      <p:ext uri="{BB962C8B-B14F-4D97-AF65-F5344CB8AC3E}">
        <p14:creationId xmlns:p14="http://schemas.microsoft.com/office/powerpoint/2010/main" val="35154117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C8E3A-FE1F-DB27-E157-BF7A5CFEC6E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B5DF8E5-46F0-CAEC-E776-B47DD317F7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EC3C5C-51B6-0224-E2C1-43DB5F24CE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B8D9D72-F4B5-4369-9E12-A71A1A4132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BC689D-24DD-79CA-1290-5FBB74080C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5B7A6E-B8E9-52B1-0BD7-41A4C89F011A}"/>
              </a:ext>
            </a:extLst>
          </p:cNvPr>
          <p:cNvSpPr>
            <a:spLocks noGrp="1"/>
          </p:cNvSpPr>
          <p:nvPr>
            <p:ph type="dt" sz="half" idx="10"/>
          </p:nvPr>
        </p:nvSpPr>
        <p:spPr/>
        <p:txBody>
          <a:bodyPr/>
          <a:lstStyle/>
          <a:p>
            <a:fld id="{0157932A-E118-4FCC-9A28-E09C80EB2D05}" type="datetimeFigureOut">
              <a:rPr lang="en-US" smtClean="0"/>
              <a:t>12/14/2023</a:t>
            </a:fld>
            <a:endParaRPr lang="en-US"/>
          </a:p>
        </p:txBody>
      </p:sp>
      <p:sp>
        <p:nvSpPr>
          <p:cNvPr id="8" name="Footer Placeholder 7">
            <a:extLst>
              <a:ext uri="{FF2B5EF4-FFF2-40B4-BE49-F238E27FC236}">
                <a16:creationId xmlns:a16="http://schemas.microsoft.com/office/drawing/2014/main" id="{71759F60-8035-D099-FB14-C983CD5074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9383412-54F0-C2F5-8EAB-46B88BCD93E6}"/>
              </a:ext>
            </a:extLst>
          </p:cNvPr>
          <p:cNvSpPr>
            <a:spLocks noGrp="1"/>
          </p:cNvSpPr>
          <p:nvPr>
            <p:ph type="sldNum" sz="quarter" idx="12"/>
          </p:nvPr>
        </p:nvSpPr>
        <p:spPr/>
        <p:txBody>
          <a:bodyPr/>
          <a:lstStyle/>
          <a:p>
            <a:fld id="{9FCB8B55-B22A-49C1-ADD5-1B96E1F59539}" type="slidenum">
              <a:rPr lang="en-US" smtClean="0"/>
              <a:t>‹#›</a:t>
            </a:fld>
            <a:endParaRPr lang="en-US"/>
          </a:p>
        </p:txBody>
      </p:sp>
    </p:spTree>
    <p:extLst>
      <p:ext uri="{BB962C8B-B14F-4D97-AF65-F5344CB8AC3E}">
        <p14:creationId xmlns:p14="http://schemas.microsoft.com/office/powerpoint/2010/main" val="735762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E8DEF-8250-4089-873A-D17583BB051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DE66149-CD7D-643B-CA07-93B835C6E4FE}"/>
              </a:ext>
            </a:extLst>
          </p:cNvPr>
          <p:cNvSpPr>
            <a:spLocks noGrp="1"/>
          </p:cNvSpPr>
          <p:nvPr>
            <p:ph type="dt" sz="half" idx="10"/>
          </p:nvPr>
        </p:nvSpPr>
        <p:spPr/>
        <p:txBody>
          <a:bodyPr/>
          <a:lstStyle/>
          <a:p>
            <a:fld id="{0157932A-E118-4FCC-9A28-E09C80EB2D05}" type="datetimeFigureOut">
              <a:rPr lang="en-US" smtClean="0"/>
              <a:t>12/14/2023</a:t>
            </a:fld>
            <a:endParaRPr lang="en-US"/>
          </a:p>
        </p:txBody>
      </p:sp>
      <p:sp>
        <p:nvSpPr>
          <p:cNvPr id="4" name="Footer Placeholder 3">
            <a:extLst>
              <a:ext uri="{FF2B5EF4-FFF2-40B4-BE49-F238E27FC236}">
                <a16:creationId xmlns:a16="http://schemas.microsoft.com/office/drawing/2014/main" id="{22A8ADDE-B461-831C-6D84-F9D12464ABA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DB80A9C-A815-C19A-FADC-34D41D8658C8}"/>
              </a:ext>
            </a:extLst>
          </p:cNvPr>
          <p:cNvSpPr>
            <a:spLocks noGrp="1"/>
          </p:cNvSpPr>
          <p:nvPr>
            <p:ph type="sldNum" sz="quarter" idx="12"/>
          </p:nvPr>
        </p:nvSpPr>
        <p:spPr/>
        <p:txBody>
          <a:bodyPr/>
          <a:lstStyle/>
          <a:p>
            <a:fld id="{9FCB8B55-B22A-49C1-ADD5-1B96E1F59539}" type="slidenum">
              <a:rPr lang="en-US" smtClean="0"/>
              <a:t>‹#›</a:t>
            </a:fld>
            <a:endParaRPr lang="en-US"/>
          </a:p>
        </p:txBody>
      </p:sp>
    </p:spTree>
    <p:extLst>
      <p:ext uri="{BB962C8B-B14F-4D97-AF65-F5344CB8AC3E}">
        <p14:creationId xmlns:p14="http://schemas.microsoft.com/office/powerpoint/2010/main" val="2383548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978044-81BE-8DE3-0ADF-C93A04EDBF71}"/>
              </a:ext>
            </a:extLst>
          </p:cNvPr>
          <p:cNvSpPr>
            <a:spLocks noGrp="1"/>
          </p:cNvSpPr>
          <p:nvPr>
            <p:ph type="dt" sz="half" idx="10"/>
          </p:nvPr>
        </p:nvSpPr>
        <p:spPr/>
        <p:txBody>
          <a:bodyPr/>
          <a:lstStyle/>
          <a:p>
            <a:fld id="{0157932A-E118-4FCC-9A28-E09C80EB2D05}" type="datetimeFigureOut">
              <a:rPr lang="en-US" smtClean="0"/>
              <a:t>12/14/2023</a:t>
            </a:fld>
            <a:endParaRPr lang="en-US"/>
          </a:p>
        </p:txBody>
      </p:sp>
      <p:sp>
        <p:nvSpPr>
          <p:cNvPr id="3" name="Footer Placeholder 2">
            <a:extLst>
              <a:ext uri="{FF2B5EF4-FFF2-40B4-BE49-F238E27FC236}">
                <a16:creationId xmlns:a16="http://schemas.microsoft.com/office/drawing/2014/main" id="{6217CCFD-8FBB-72EB-3470-07E11402C3D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481EA0E-2AB2-E140-DE1E-4F3F759CD496}"/>
              </a:ext>
            </a:extLst>
          </p:cNvPr>
          <p:cNvSpPr>
            <a:spLocks noGrp="1"/>
          </p:cNvSpPr>
          <p:nvPr>
            <p:ph type="sldNum" sz="quarter" idx="12"/>
          </p:nvPr>
        </p:nvSpPr>
        <p:spPr/>
        <p:txBody>
          <a:bodyPr/>
          <a:lstStyle/>
          <a:p>
            <a:fld id="{9FCB8B55-B22A-49C1-ADD5-1B96E1F59539}" type="slidenum">
              <a:rPr lang="en-US" smtClean="0"/>
              <a:t>‹#›</a:t>
            </a:fld>
            <a:endParaRPr lang="en-US"/>
          </a:p>
        </p:txBody>
      </p:sp>
    </p:spTree>
    <p:extLst>
      <p:ext uri="{BB962C8B-B14F-4D97-AF65-F5344CB8AC3E}">
        <p14:creationId xmlns:p14="http://schemas.microsoft.com/office/powerpoint/2010/main" val="17377922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A7D90-B4A0-4D58-5258-568F41242E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FB42162-D8C1-7971-8B70-34337F2646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89D05A0-93BA-9BBF-4669-93BFBF216D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F018B5-DB2F-5CD5-F564-1CB5FA2A6F88}"/>
              </a:ext>
            </a:extLst>
          </p:cNvPr>
          <p:cNvSpPr>
            <a:spLocks noGrp="1"/>
          </p:cNvSpPr>
          <p:nvPr>
            <p:ph type="dt" sz="half" idx="10"/>
          </p:nvPr>
        </p:nvSpPr>
        <p:spPr/>
        <p:txBody>
          <a:bodyPr/>
          <a:lstStyle/>
          <a:p>
            <a:fld id="{0157932A-E118-4FCC-9A28-E09C80EB2D05}" type="datetimeFigureOut">
              <a:rPr lang="en-US" smtClean="0"/>
              <a:t>12/14/2023</a:t>
            </a:fld>
            <a:endParaRPr lang="en-US"/>
          </a:p>
        </p:txBody>
      </p:sp>
      <p:sp>
        <p:nvSpPr>
          <p:cNvPr id="6" name="Footer Placeholder 5">
            <a:extLst>
              <a:ext uri="{FF2B5EF4-FFF2-40B4-BE49-F238E27FC236}">
                <a16:creationId xmlns:a16="http://schemas.microsoft.com/office/drawing/2014/main" id="{CF0D6F8A-B8C6-5F52-430E-A27D652833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E9C3F1-3729-E9D1-FC34-28229CD9D2AD}"/>
              </a:ext>
            </a:extLst>
          </p:cNvPr>
          <p:cNvSpPr>
            <a:spLocks noGrp="1"/>
          </p:cNvSpPr>
          <p:nvPr>
            <p:ph type="sldNum" sz="quarter" idx="12"/>
          </p:nvPr>
        </p:nvSpPr>
        <p:spPr/>
        <p:txBody>
          <a:bodyPr/>
          <a:lstStyle/>
          <a:p>
            <a:fld id="{9FCB8B55-B22A-49C1-ADD5-1B96E1F59539}" type="slidenum">
              <a:rPr lang="en-US" smtClean="0"/>
              <a:t>‹#›</a:t>
            </a:fld>
            <a:endParaRPr lang="en-US"/>
          </a:p>
        </p:txBody>
      </p:sp>
    </p:spTree>
    <p:extLst>
      <p:ext uri="{BB962C8B-B14F-4D97-AF65-F5344CB8AC3E}">
        <p14:creationId xmlns:p14="http://schemas.microsoft.com/office/powerpoint/2010/main" val="2559567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17707-B77D-E01C-1DD5-588BF2947B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CD4805-698D-2497-5B8F-7AAB2AA1EB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A197E53-93CD-9F3A-E359-554ADC25B4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D1E2D9-D7FD-6D0F-DC1C-F5FD65D28553}"/>
              </a:ext>
            </a:extLst>
          </p:cNvPr>
          <p:cNvSpPr>
            <a:spLocks noGrp="1"/>
          </p:cNvSpPr>
          <p:nvPr>
            <p:ph type="dt" sz="half" idx="10"/>
          </p:nvPr>
        </p:nvSpPr>
        <p:spPr/>
        <p:txBody>
          <a:bodyPr/>
          <a:lstStyle/>
          <a:p>
            <a:fld id="{0157932A-E118-4FCC-9A28-E09C80EB2D05}" type="datetimeFigureOut">
              <a:rPr lang="en-US" smtClean="0"/>
              <a:t>12/14/2023</a:t>
            </a:fld>
            <a:endParaRPr lang="en-US"/>
          </a:p>
        </p:txBody>
      </p:sp>
      <p:sp>
        <p:nvSpPr>
          <p:cNvPr id="6" name="Footer Placeholder 5">
            <a:extLst>
              <a:ext uri="{FF2B5EF4-FFF2-40B4-BE49-F238E27FC236}">
                <a16:creationId xmlns:a16="http://schemas.microsoft.com/office/drawing/2014/main" id="{3A8EAF65-5130-D6C2-7630-EEA04D869C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51B018-EC08-9AD7-4F2D-934ABE9E4CA0}"/>
              </a:ext>
            </a:extLst>
          </p:cNvPr>
          <p:cNvSpPr>
            <a:spLocks noGrp="1"/>
          </p:cNvSpPr>
          <p:nvPr>
            <p:ph type="sldNum" sz="quarter" idx="12"/>
          </p:nvPr>
        </p:nvSpPr>
        <p:spPr/>
        <p:txBody>
          <a:bodyPr/>
          <a:lstStyle/>
          <a:p>
            <a:fld id="{9FCB8B55-B22A-49C1-ADD5-1B96E1F59539}" type="slidenum">
              <a:rPr lang="en-US" smtClean="0"/>
              <a:t>‹#›</a:t>
            </a:fld>
            <a:endParaRPr lang="en-US"/>
          </a:p>
        </p:txBody>
      </p:sp>
    </p:spTree>
    <p:extLst>
      <p:ext uri="{BB962C8B-B14F-4D97-AF65-F5344CB8AC3E}">
        <p14:creationId xmlns:p14="http://schemas.microsoft.com/office/powerpoint/2010/main" val="396595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CC20BC-B59C-2D1B-C5E6-2440715521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29E038E-F3F8-5254-308D-042536DB40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E9C71B-FFC0-3ED7-9316-D8C186B78D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57932A-E118-4FCC-9A28-E09C80EB2D05}" type="datetimeFigureOut">
              <a:rPr lang="en-US" smtClean="0"/>
              <a:t>12/14/2023</a:t>
            </a:fld>
            <a:endParaRPr lang="en-US"/>
          </a:p>
        </p:txBody>
      </p:sp>
      <p:sp>
        <p:nvSpPr>
          <p:cNvPr id="5" name="Footer Placeholder 4">
            <a:extLst>
              <a:ext uri="{FF2B5EF4-FFF2-40B4-BE49-F238E27FC236}">
                <a16:creationId xmlns:a16="http://schemas.microsoft.com/office/drawing/2014/main" id="{C5FC5900-585E-7F09-0116-A10F7010CD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9D3AC60-0430-5CC2-C404-E4710CD6E7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CB8B55-B22A-49C1-ADD5-1B96E1F59539}" type="slidenum">
              <a:rPr lang="en-US" smtClean="0"/>
              <a:t>‹#›</a:t>
            </a:fld>
            <a:endParaRPr lang="en-US"/>
          </a:p>
        </p:txBody>
      </p:sp>
    </p:spTree>
    <p:extLst>
      <p:ext uri="{BB962C8B-B14F-4D97-AF65-F5344CB8AC3E}">
        <p14:creationId xmlns:p14="http://schemas.microsoft.com/office/powerpoint/2010/main" val="30379263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theintactone.com/2019/06/19/mpob-u1-topic-9-organizing-concept-principles-of-an-organization/"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tyonote.com/decision_making/"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hyperlink" Target="https://corporatefinanceinstitute.com/resources/careers/soft-skills/leadership-traits-list/" TargetMode="External"/><Relationship Id="rId2" Type="http://schemas.openxmlformats.org/officeDocument/2006/relationships/hyperlink" Target="https://corporatefinanceinstitute.com/resources/knowledge/finance/corporate-structure/"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hyperlink" Target="https://corporatefinanceinstitute.com/resources/knowledge/accounting/what-is-sga/" TargetMode="Externa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hyperlink" Target="https://en.wikipedia.org/wiki/Non-wage_labour_costs" TargetMode="Externa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tyonote.com/principles_of_management/" TargetMode="Externa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hyperlink" Target="https://www.toppr.com/guides/business-laws/companies-act-2013/meaning-and-features-of-a-company/" TargetMode="External"/><Relationship Id="rId2" Type="http://schemas.openxmlformats.org/officeDocument/2006/relationships/hyperlink" Target="https://www.toppr.com/guides/business-management-entrepreneurship/organizing/structure-of-organization/" TargetMode="Externa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hyperlink" Target="https://www.toppr.com/guides/business-studies/planning/introduction-meaning-importance-features-limitations-planning/" TargetMode="External"/><Relationship Id="rId2" Type="http://schemas.openxmlformats.org/officeDocument/2006/relationships/hyperlink" Target="https://www.toppr.com/guides/business-studies/nature-and-significance-of-management/levels-and-functions-of-management/" TargetMode="Externa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B9162-901B-4EE9-A1EC-D4FE469F37AB}"/>
              </a:ext>
            </a:extLst>
          </p:cNvPr>
          <p:cNvSpPr>
            <a:spLocks noGrp="1"/>
          </p:cNvSpPr>
          <p:nvPr>
            <p:ph type="ctrTitle"/>
          </p:nvPr>
        </p:nvSpPr>
        <p:spPr/>
        <p:txBody>
          <a:bodyPr/>
          <a:lstStyle/>
          <a:p>
            <a:r>
              <a:rPr lang="en-US" dirty="0"/>
              <a:t>Unit 4 : Organizing</a:t>
            </a:r>
          </a:p>
        </p:txBody>
      </p:sp>
      <p:sp>
        <p:nvSpPr>
          <p:cNvPr id="3" name="Subtitle 2">
            <a:extLst>
              <a:ext uri="{FF2B5EF4-FFF2-40B4-BE49-F238E27FC236}">
                <a16:creationId xmlns:a16="http://schemas.microsoft.com/office/drawing/2014/main" id="{349E8AD4-AAD4-2C7F-5AAD-3E15D84BE438}"/>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730587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5DC14-7AD0-322F-642E-3886EF7E983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6927645-1AE5-1101-A684-76F7B75939CF}"/>
              </a:ext>
            </a:extLst>
          </p:cNvPr>
          <p:cNvSpPr>
            <a:spLocks noGrp="1"/>
          </p:cNvSpPr>
          <p:nvPr>
            <p:ph idx="1"/>
          </p:nvPr>
        </p:nvSpPr>
        <p:spPr/>
        <p:txBody>
          <a:bodyPr/>
          <a:lstStyle/>
          <a:p>
            <a:pPr marL="0" indent="0">
              <a:buNone/>
            </a:pPr>
            <a:r>
              <a:rPr lang="en-US" b="1" i="0" dirty="0">
                <a:effectLst/>
                <a:latin typeface="Times New Roman" panose="02020603050405020304" pitchFamily="18" charset="0"/>
                <a:cs typeface="Times New Roman" panose="02020603050405020304" pitchFamily="18" charset="0"/>
              </a:rPr>
              <a:t>6.Scalar Chain</a:t>
            </a:r>
          </a:p>
          <a:p>
            <a:pPr algn="l" fontAlgn="base"/>
            <a:r>
              <a:rPr lang="en-US" b="0" i="0" dirty="0">
                <a:effectLst/>
                <a:latin typeface="Times New Roman" panose="02020603050405020304" pitchFamily="18" charset="0"/>
                <a:cs typeface="Times New Roman" panose="02020603050405020304" pitchFamily="18" charset="0"/>
              </a:rPr>
              <a:t>This principle implies the unbroken line of authority from the top level to the lowest level of an enterprise. It is a root of communications from the top level to the lower level and from the lower level to the top level. It also promotes mutual understanding among subordinates and superiors.</a:t>
            </a:r>
          </a:p>
          <a:p>
            <a:pPr algn="l" fontAlgn="base"/>
            <a:r>
              <a:rPr lang="en-US" b="0" i="0" dirty="0">
                <a:effectLst/>
                <a:latin typeface="Times New Roman" panose="02020603050405020304" pitchFamily="18" charset="0"/>
                <a:cs typeface="Times New Roman" panose="02020603050405020304" pitchFamily="18" charset="0"/>
              </a:rPr>
              <a:t>The chain of command must be clear and short for its effectiveness.</a:t>
            </a:r>
          </a:p>
          <a:p>
            <a:endParaRPr lang="en-US" dirty="0"/>
          </a:p>
        </p:txBody>
      </p:sp>
    </p:spTree>
    <p:extLst>
      <p:ext uri="{BB962C8B-B14F-4D97-AF65-F5344CB8AC3E}">
        <p14:creationId xmlns:p14="http://schemas.microsoft.com/office/powerpoint/2010/main" val="4222828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0A435-BF81-2462-F4D8-2B3F42EF78A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C8D8ED5-0268-90C4-CBB9-3B1F01D7C0CF}"/>
              </a:ext>
            </a:extLst>
          </p:cNvPr>
          <p:cNvSpPr>
            <a:spLocks noGrp="1"/>
          </p:cNvSpPr>
          <p:nvPr>
            <p:ph idx="1"/>
          </p:nvPr>
        </p:nvSpPr>
        <p:spPr>
          <a:xfrm>
            <a:off x="838200" y="1806964"/>
            <a:ext cx="10515600" cy="4351338"/>
          </a:xfrm>
        </p:spPr>
        <p:txBody>
          <a:bodyPr>
            <a:normAutofit lnSpcReduction="10000"/>
          </a:bodyPr>
          <a:lstStyle/>
          <a:p>
            <a:pPr marL="0" indent="0" fontAlgn="base">
              <a:buNone/>
            </a:pPr>
            <a:r>
              <a:rPr lang="en-US" b="1" i="0" dirty="0">
                <a:effectLst/>
                <a:latin typeface="Times New Roman" panose="02020603050405020304" pitchFamily="18" charset="0"/>
                <a:cs typeface="Times New Roman" panose="02020603050405020304" pitchFamily="18" charset="0"/>
              </a:rPr>
              <a:t>7.Span of Control</a:t>
            </a:r>
            <a:r>
              <a:rPr lang="hi-IN" b="1" i="0" dirty="0">
                <a:effectLst/>
                <a:latin typeface="Times New Roman" panose="02020603050405020304" pitchFamily="18" charset="0"/>
                <a:cs typeface="Varela Round" panose="00000500000000000000" pitchFamily="2" charset="-79"/>
              </a:rPr>
              <a:t> </a:t>
            </a:r>
            <a:r>
              <a:rPr lang="en-US" b="1" i="0" dirty="0">
                <a:effectLst/>
                <a:latin typeface="Times New Roman" panose="02020603050405020304" pitchFamily="18" charset="0"/>
                <a:cs typeface="Varela Round" panose="00000500000000000000" pitchFamily="2" charset="-79"/>
              </a:rPr>
              <a:t>(</a:t>
            </a:r>
            <a:r>
              <a:rPr lang="hi-IN" sz="1800" b="1" i="0" dirty="0">
                <a:effectLst/>
                <a:latin typeface="Times New Roman" panose="02020603050405020304" pitchFamily="18" charset="0"/>
                <a:cs typeface="Varela Round" panose="00000500000000000000" pitchFamily="2" charset="-79"/>
              </a:rPr>
              <a:t>नियन्त्रण दायरा</a:t>
            </a:r>
            <a:r>
              <a:rPr lang="en-US" b="1" i="0" dirty="0">
                <a:effectLst/>
                <a:latin typeface="Times New Roman" panose="02020603050405020304" pitchFamily="18" charset="0"/>
                <a:cs typeface="Varela Round" panose="00000500000000000000" pitchFamily="2" charset="-79"/>
              </a:rPr>
              <a:t>)</a:t>
            </a:r>
            <a:endParaRPr lang="en-US" b="0" i="0" dirty="0">
              <a:effectLst/>
              <a:latin typeface="Times New Roman" panose="02020603050405020304" pitchFamily="18" charset="0"/>
              <a:cs typeface="Times New Roman" panose="02020603050405020304" pitchFamily="18" charset="0"/>
            </a:endParaRPr>
          </a:p>
          <a:p>
            <a:pPr algn="l" fontAlgn="base"/>
            <a:r>
              <a:rPr lang="en-US" b="0" i="0" dirty="0">
                <a:effectLst/>
                <a:latin typeface="Times New Roman" panose="02020603050405020304" pitchFamily="18" charset="0"/>
                <a:cs typeface="Times New Roman" panose="02020603050405020304" pitchFamily="18" charset="0"/>
              </a:rPr>
              <a:t>This principle of organizing refers to that there should be a limited number of subordinates under a supervisor so that their work can be effectively supervised. In fact, several factors determine how many subordinates a supervisor can supervise.</a:t>
            </a:r>
          </a:p>
          <a:p>
            <a:pPr algn="l" fontAlgn="base"/>
            <a:r>
              <a:rPr lang="en-US" b="0" i="0" dirty="0">
                <a:effectLst/>
                <a:latin typeface="Times New Roman" panose="02020603050405020304" pitchFamily="18" charset="0"/>
                <a:cs typeface="Times New Roman" panose="02020603050405020304" pitchFamily="18" charset="0"/>
              </a:rPr>
              <a:t>The narrow span ensures close and effective supervision as there is a limited number of subordinates under the supervisor. Similarly, a wide span makes simple supervision of the subordinates. Therefore, depending upon the size and nature of the enterprises, there must be manageable numbers of subordinates under a supervisor to make effective supervision</a:t>
            </a:r>
            <a:r>
              <a:rPr lang="en-US" b="0" i="0" dirty="0">
                <a:solidFill>
                  <a:srgbClr val="808285"/>
                </a:solidFill>
                <a:effectLst/>
                <a:latin typeface="Varela Round" panose="00000500000000000000" pitchFamily="2" charset="-79"/>
                <a:cs typeface="Varela Round" panose="00000500000000000000" pitchFamily="2" charset="-79"/>
              </a:rPr>
              <a:t>.</a:t>
            </a:r>
          </a:p>
          <a:p>
            <a:endParaRPr lang="en-US" dirty="0"/>
          </a:p>
        </p:txBody>
      </p:sp>
    </p:spTree>
    <p:extLst>
      <p:ext uri="{BB962C8B-B14F-4D97-AF65-F5344CB8AC3E}">
        <p14:creationId xmlns:p14="http://schemas.microsoft.com/office/powerpoint/2010/main" val="325691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34DAF-664E-8E98-6801-374AE6100AC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D52B4A6-6851-8404-9028-5C2A11B89F46}"/>
              </a:ext>
            </a:extLst>
          </p:cNvPr>
          <p:cNvSpPr>
            <a:spLocks noGrp="1"/>
          </p:cNvSpPr>
          <p:nvPr>
            <p:ph idx="1"/>
          </p:nvPr>
        </p:nvSpPr>
        <p:spPr/>
        <p:txBody>
          <a:bodyPr>
            <a:normAutofit fontScale="92500"/>
          </a:bodyPr>
          <a:lstStyle/>
          <a:p>
            <a:pPr marL="0" indent="0" algn="l" fontAlgn="base">
              <a:buNone/>
            </a:pPr>
            <a:r>
              <a:rPr lang="en-US" b="1" i="0" dirty="0">
                <a:effectLst/>
                <a:latin typeface="Times New Roman" panose="02020603050405020304" pitchFamily="18" charset="0"/>
                <a:cs typeface="Times New Roman" panose="02020603050405020304" pitchFamily="18" charset="0"/>
              </a:rPr>
              <a:t>8.Exception</a:t>
            </a:r>
          </a:p>
          <a:p>
            <a:pPr algn="l" fontAlgn="base"/>
            <a:r>
              <a:rPr lang="en-US" b="0" i="0" dirty="0">
                <a:effectLst/>
                <a:latin typeface="Times New Roman" panose="02020603050405020304" pitchFamily="18" charset="0"/>
                <a:cs typeface="Times New Roman" panose="02020603050405020304" pitchFamily="18" charset="0"/>
              </a:rPr>
              <a:t>This principle emphasizes that the top-level manager must concentrate only on exceptional and creative issues. These activities involve planning, policy-making, setting long-term objectives, and formulation of strategies.</a:t>
            </a:r>
          </a:p>
          <a:p>
            <a:pPr marL="0" indent="0">
              <a:buNone/>
            </a:pPr>
            <a:r>
              <a:rPr lang="en-US" b="1" dirty="0">
                <a:latin typeface="Times New Roman" panose="02020603050405020304" pitchFamily="18" charset="0"/>
                <a:cs typeface="Times New Roman" panose="02020603050405020304" pitchFamily="18" charset="0"/>
              </a:rPr>
              <a:t>9</a:t>
            </a:r>
            <a:r>
              <a:rPr lang="en-US" dirty="0">
                <a:latin typeface="Times New Roman" panose="02020603050405020304" pitchFamily="18" charset="0"/>
                <a:cs typeface="Times New Roman" panose="02020603050405020304" pitchFamily="18" charset="0"/>
              </a:rPr>
              <a:t>.</a:t>
            </a:r>
            <a:r>
              <a:rPr lang="en-US" b="1" i="0" dirty="0">
                <a:effectLst/>
                <a:latin typeface="Times New Roman" panose="02020603050405020304" pitchFamily="18" charset="0"/>
                <a:cs typeface="Times New Roman" panose="02020603050405020304" pitchFamily="18" charset="0"/>
              </a:rPr>
              <a:t> Efficiency</a:t>
            </a:r>
          </a:p>
          <a:p>
            <a:pPr algn="l" fontAlgn="base"/>
            <a:r>
              <a:rPr lang="en-US" b="0" i="0" dirty="0">
                <a:effectLst/>
                <a:latin typeface="Times New Roman" panose="02020603050405020304" pitchFamily="18" charset="0"/>
                <a:cs typeface="Times New Roman" panose="02020603050405020304" pitchFamily="18" charset="0"/>
              </a:rPr>
              <a:t> For this purpose, optimum utilization of resources is essential.</a:t>
            </a:r>
          </a:p>
          <a:p>
            <a:pPr algn="l" fontAlgn="base"/>
            <a:r>
              <a:rPr lang="en-US" b="0" i="0" dirty="0">
                <a:effectLst/>
                <a:latin typeface="Times New Roman" panose="02020603050405020304" pitchFamily="18" charset="0"/>
                <a:cs typeface="Times New Roman" panose="02020603050405020304" pitchFamily="18" charset="0"/>
              </a:rPr>
              <a:t>A manager has to make and develop a strategy for better utilization of organizational resources including human resources. And ultimately an efficient organizational structure ensures optimum utilization of organizational resources.</a:t>
            </a:r>
          </a:p>
          <a:p>
            <a:endParaRPr lang="en-US" dirty="0"/>
          </a:p>
        </p:txBody>
      </p:sp>
    </p:spTree>
    <p:extLst>
      <p:ext uri="{BB962C8B-B14F-4D97-AF65-F5344CB8AC3E}">
        <p14:creationId xmlns:p14="http://schemas.microsoft.com/office/powerpoint/2010/main" val="32517110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7F745-D21C-E0CE-36F1-6BF4970BDA8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A02050D-2D86-8CD4-5053-CE68B7D4C29B}"/>
              </a:ext>
            </a:extLst>
          </p:cNvPr>
          <p:cNvSpPr>
            <a:spLocks noGrp="1"/>
          </p:cNvSpPr>
          <p:nvPr>
            <p:ph idx="1"/>
          </p:nvPr>
        </p:nvSpPr>
        <p:spPr/>
        <p:txBody>
          <a:bodyPr>
            <a:normAutofit/>
          </a:bodyPr>
          <a:lstStyle/>
          <a:p>
            <a:pPr marL="0" indent="0" algn="l" fontAlgn="base">
              <a:buNone/>
            </a:pPr>
            <a:r>
              <a:rPr lang="en-US" b="1" i="0" dirty="0">
                <a:effectLst/>
                <a:latin typeface="Times New Roman" panose="02020603050405020304" pitchFamily="18" charset="0"/>
                <a:cs typeface="Times New Roman" panose="02020603050405020304" pitchFamily="18" charset="0"/>
              </a:rPr>
              <a:t>10.Balance</a:t>
            </a:r>
          </a:p>
          <a:p>
            <a:pPr algn="l" fontAlgn="base"/>
            <a:r>
              <a:rPr lang="en-US" b="0" i="0" dirty="0">
                <a:effectLst/>
                <a:latin typeface="Times New Roman" panose="02020603050405020304" pitchFamily="18" charset="0"/>
                <a:cs typeface="Times New Roman" panose="02020603050405020304" pitchFamily="18" charset="0"/>
              </a:rPr>
              <a:t>According to this principle, there must be an </a:t>
            </a:r>
            <a:r>
              <a:rPr lang="en-US" b="0" i="0" u="none" strike="noStrike" dirty="0">
                <a:solidFill>
                  <a:schemeClr val="accent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equal division of work among all</a:t>
            </a:r>
            <a:r>
              <a:rPr lang="en-US" b="0" i="0" dirty="0">
                <a:solidFill>
                  <a:schemeClr val="accent1"/>
                </a:solidFill>
                <a:effectLst/>
                <a:latin typeface="Times New Roman" panose="02020603050405020304" pitchFamily="18" charset="0"/>
                <a:cs typeface="Times New Roman" panose="02020603050405020304" pitchFamily="18" charset="0"/>
              </a:rPr>
              <a:t> </a:t>
            </a:r>
            <a:r>
              <a:rPr lang="en-US" b="0" i="0" dirty="0">
                <a:effectLst/>
                <a:latin typeface="Times New Roman" panose="02020603050405020304" pitchFamily="18" charset="0"/>
                <a:cs typeface="Times New Roman" panose="02020603050405020304" pitchFamily="18" charset="0"/>
              </a:rPr>
              <a:t>departments and sections of an organization. There must be a balance between efficiency and effort.</a:t>
            </a:r>
          </a:p>
          <a:p>
            <a:pPr marL="0" indent="0" algn="l" fontAlgn="base">
              <a:buNone/>
            </a:pPr>
            <a:r>
              <a:rPr lang="en-US" b="1" i="0" dirty="0">
                <a:effectLst/>
                <a:latin typeface="Times New Roman" panose="02020603050405020304" pitchFamily="18" charset="0"/>
                <a:cs typeface="Times New Roman" panose="02020603050405020304" pitchFamily="18" charset="0"/>
              </a:rPr>
              <a:t>11. homogeneous</a:t>
            </a:r>
          </a:p>
          <a:p>
            <a:pPr algn="l" fontAlgn="base"/>
            <a:r>
              <a:rPr lang="en-US" b="0" i="0" dirty="0">
                <a:effectLst/>
                <a:latin typeface="Times New Roman" panose="02020603050405020304" pitchFamily="18" charset="0"/>
                <a:cs typeface="Times New Roman" panose="02020603050405020304" pitchFamily="18" charset="0"/>
              </a:rPr>
              <a:t>This principle implies every department should be assigned only homogeneous functions. It means functions of similar nature and has the same objectives should be divided into one group. This helps to ensure unity of direction and coordination of efforts.</a:t>
            </a:r>
          </a:p>
          <a:p>
            <a:pPr marL="0" indent="0">
              <a:buNone/>
            </a:pPr>
            <a:endParaRPr lang="en-US" dirty="0"/>
          </a:p>
        </p:txBody>
      </p:sp>
    </p:spTree>
    <p:extLst>
      <p:ext uri="{BB962C8B-B14F-4D97-AF65-F5344CB8AC3E}">
        <p14:creationId xmlns:p14="http://schemas.microsoft.com/office/powerpoint/2010/main" val="21401556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0831E-EE5B-2D97-C421-D901D03F14A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08AF4A7-8E50-F2D8-C6B7-7B91683EB4A8}"/>
              </a:ext>
            </a:extLst>
          </p:cNvPr>
          <p:cNvSpPr>
            <a:spLocks noGrp="1"/>
          </p:cNvSpPr>
          <p:nvPr>
            <p:ph idx="1"/>
          </p:nvPr>
        </p:nvSpPr>
        <p:spPr/>
        <p:txBody>
          <a:bodyPr/>
          <a:lstStyle/>
          <a:p>
            <a:pPr marL="0" indent="0" algn="l" fontAlgn="base">
              <a:buNone/>
            </a:pPr>
            <a:r>
              <a:rPr lang="en-US" b="1" i="0" dirty="0">
                <a:effectLst/>
                <a:latin typeface="Times New Roman" panose="02020603050405020304" pitchFamily="18" charset="0"/>
                <a:cs typeface="Times New Roman" panose="02020603050405020304" pitchFamily="18" charset="0"/>
              </a:rPr>
              <a:t>12.Simplicity</a:t>
            </a:r>
          </a:p>
          <a:p>
            <a:pPr algn="l" fontAlgn="base"/>
            <a:r>
              <a:rPr lang="en-US" b="0" i="0" dirty="0">
                <a:effectLst/>
                <a:latin typeface="Times New Roman" panose="02020603050405020304" pitchFamily="18" charset="0"/>
                <a:cs typeface="Times New Roman" panose="02020603050405020304" pitchFamily="18" charset="0"/>
              </a:rPr>
              <a:t>This principle emphasizes that the management must design a simple organizational structure. It should be designed in such a manner that all the members of the organization understand it easily.</a:t>
            </a:r>
          </a:p>
          <a:p>
            <a:pPr algn="l" fontAlgn="base"/>
            <a:r>
              <a:rPr lang="en-US" b="0" i="0" dirty="0">
                <a:effectLst/>
                <a:latin typeface="Times New Roman" panose="02020603050405020304" pitchFamily="18" charset="0"/>
                <a:cs typeface="Times New Roman" panose="02020603050405020304" pitchFamily="18" charset="0"/>
              </a:rPr>
              <a:t>All members of the organization from top-level to bottom level should understand their line of authority and responsibility. It provides a framework for better cooperation among all the members.</a:t>
            </a:r>
          </a:p>
          <a:p>
            <a:endParaRPr lang="en-US" dirty="0"/>
          </a:p>
        </p:txBody>
      </p:sp>
    </p:spTree>
    <p:extLst>
      <p:ext uri="{BB962C8B-B14F-4D97-AF65-F5344CB8AC3E}">
        <p14:creationId xmlns:p14="http://schemas.microsoft.com/office/powerpoint/2010/main" val="21998037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55725-D062-979F-79FD-87FCB2309A9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96EA1D6-9995-D20E-E66A-89771DE7672D}"/>
              </a:ext>
            </a:extLst>
          </p:cNvPr>
          <p:cNvSpPr>
            <a:spLocks noGrp="1"/>
          </p:cNvSpPr>
          <p:nvPr>
            <p:ph idx="1"/>
          </p:nvPr>
        </p:nvSpPr>
        <p:spPr/>
        <p:txBody>
          <a:bodyPr>
            <a:normAutofit lnSpcReduction="10000"/>
          </a:bodyPr>
          <a:lstStyle/>
          <a:p>
            <a:pPr marL="0" indent="0" algn="l" fontAlgn="base">
              <a:buNone/>
            </a:pPr>
            <a:r>
              <a:rPr lang="en-US" b="1" i="0" dirty="0">
                <a:effectLst/>
                <a:latin typeface="Times New Roman" panose="02020603050405020304" pitchFamily="18" charset="0"/>
                <a:cs typeface="Times New Roman" panose="02020603050405020304" pitchFamily="18" charset="0"/>
              </a:rPr>
              <a:t>13.Continuity</a:t>
            </a:r>
          </a:p>
          <a:p>
            <a:pPr algn="l" fontAlgn="base"/>
            <a:r>
              <a:rPr lang="en-US" b="0" i="0" dirty="0">
                <a:effectLst/>
                <a:latin typeface="Times New Roman" panose="02020603050405020304" pitchFamily="18" charset="0"/>
                <a:cs typeface="Times New Roman" panose="02020603050405020304" pitchFamily="18" charset="0"/>
              </a:rPr>
              <a:t>Organizing is the continuous process up to the existence of the organization. It must be watched from time to time.</a:t>
            </a:r>
          </a:p>
          <a:p>
            <a:pPr algn="l" fontAlgn="base"/>
            <a:r>
              <a:rPr lang="en-US" b="0" i="0" u="sng" dirty="0">
                <a:effectLst/>
                <a:latin typeface="Times New Roman" panose="02020603050405020304" pitchFamily="18" charset="0"/>
                <a:cs typeface="Times New Roman" panose="02020603050405020304" pitchFamily="18" charset="0"/>
              </a:rPr>
              <a:t>The organizational structure should be reviewed and revised according to the changing environment of business</a:t>
            </a:r>
            <a:r>
              <a:rPr lang="en-US" b="0" i="0" dirty="0">
                <a:effectLst/>
                <a:latin typeface="Times New Roman" panose="02020603050405020304" pitchFamily="18" charset="0"/>
                <a:cs typeface="Times New Roman" panose="02020603050405020304" pitchFamily="18" charset="0"/>
              </a:rPr>
              <a:t>. The organizational structure must be reviewed and modified according to the demand of the situation.</a:t>
            </a:r>
          </a:p>
          <a:p>
            <a:pPr marL="0" indent="0">
              <a:buNone/>
            </a:pPr>
            <a:r>
              <a:rPr lang="en-US" b="1" dirty="0">
                <a:latin typeface="Times New Roman" panose="02020603050405020304" pitchFamily="18" charset="0"/>
                <a:cs typeface="Times New Roman" panose="02020603050405020304" pitchFamily="18" charset="0"/>
              </a:rPr>
              <a:t>14. Flexibility</a:t>
            </a:r>
          </a:p>
          <a:p>
            <a:r>
              <a:rPr lang="en-US" dirty="0">
                <a:latin typeface="Times New Roman" panose="02020603050405020304" pitchFamily="18" charset="0"/>
                <a:cs typeface="Times New Roman" panose="02020603050405020304" pitchFamily="18" charset="0"/>
              </a:rPr>
              <a:t>Organizational structure should be changeable according to the changing environment.</a:t>
            </a:r>
          </a:p>
          <a:p>
            <a:pPr marL="0" indent="0">
              <a:buNone/>
            </a:pPr>
            <a:endParaRPr lang="en-US" dirty="0"/>
          </a:p>
        </p:txBody>
      </p:sp>
    </p:spTree>
    <p:extLst>
      <p:ext uri="{BB962C8B-B14F-4D97-AF65-F5344CB8AC3E}">
        <p14:creationId xmlns:p14="http://schemas.microsoft.com/office/powerpoint/2010/main" val="12697604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B2E77-1EFF-4024-9D90-19B0B6B4D9A1}"/>
              </a:ext>
            </a:extLst>
          </p:cNvPr>
          <p:cNvSpPr>
            <a:spLocks noGrp="1"/>
          </p:cNvSpPr>
          <p:nvPr>
            <p:ph type="title"/>
          </p:nvPr>
        </p:nvSpPr>
        <p:spPr/>
        <p:txBody>
          <a:bodyPr/>
          <a:lstStyle/>
          <a:p>
            <a:r>
              <a:rPr lang="en-US" dirty="0"/>
              <a:t>Organization Architecture</a:t>
            </a:r>
          </a:p>
        </p:txBody>
      </p:sp>
      <p:sp>
        <p:nvSpPr>
          <p:cNvPr id="3" name="Content Placeholder 2">
            <a:extLst>
              <a:ext uri="{FF2B5EF4-FFF2-40B4-BE49-F238E27FC236}">
                <a16:creationId xmlns:a16="http://schemas.microsoft.com/office/drawing/2014/main" id="{E69A7A69-74E9-71BA-8265-367212063A63}"/>
              </a:ext>
            </a:extLst>
          </p:cNvPr>
          <p:cNvSpPr>
            <a:spLocks noGrp="1"/>
          </p:cNvSpPr>
          <p:nvPr>
            <p:ph idx="1"/>
          </p:nvPr>
        </p:nvSpPr>
        <p:spPr/>
        <p:txBody>
          <a:bodyPr>
            <a:normAutofit fontScale="92500"/>
          </a:bodyPr>
          <a:lstStyle/>
          <a:p>
            <a:pPr marL="0" indent="0">
              <a:buNone/>
            </a:pPr>
            <a:r>
              <a:rPr lang="en-US" dirty="0">
                <a:latin typeface="Times New Roman" panose="02020603050405020304" pitchFamily="18" charset="0"/>
                <a:cs typeface="Times New Roman" panose="02020603050405020304" pitchFamily="18" charset="0"/>
              </a:rPr>
              <a:t>The term </a:t>
            </a:r>
            <a:r>
              <a:rPr lang="en-US" b="1" dirty="0">
                <a:latin typeface="Times New Roman" panose="02020603050405020304" pitchFamily="18" charset="0"/>
                <a:cs typeface="Times New Roman" panose="02020603050405020304" pitchFamily="18" charset="0"/>
              </a:rPr>
              <a:t>organization architecture </a:t>
            </a:r>
            <a:r>
              <a:rPr lang="en-US" dirty="0">
                <a:latin typeface="Times New Roman" panose="02020603050405020304" pitchFamily="18" charset="0"/>
                <a:cs typeface="Times New Roman" panose="02020603050405020304" pitchFamily="18" charset="0"/>
              </a:rPr>
              <a:t>refers to the totality of a firm’s organization structure, control systems, incentive systems, organizational culture, and people.</a:t>
            </a:r>
          </a:p>
          <a:p>
            <a:pPr algn="l">
              <a:buFont typeface="+mj-lt"/>
              <a:buAutoNum type="arabicPeriod"/>
            </a:pPr>
            <a:r>
              <a:rPr lang="en-US" b="1" i="0" dirty="0">
                <a:solidFill>
                  <a:srgbClr val="323232"/>
                </a:solidFill>
                <a:effectLst/>
                <a:latin typeface="Times New Roman" panose="02020603050405020304" pitchFamily="18" charset="0"/>
                <a:cs typeface="Times New Roman" panose="02020603050405020304" pitchFamily="18" charset="0"/>
              </a:rPr>
              <a:t>Strategy</a:t>
            </a:r>
            <a:r>
              <a:rPr lang="en-US" b="0" i="0" dirty="0">
                <a:solidFill>
                  <a:srgbClr val="323232"/>
                </a:solidFill>
                <a:effectLst/>
                <a:latin typeface="Times New Roman" panose="02020603050405020304" pitchFamily="18" charset="0"/>
                <a:cs typeface="Times New Roman" panose="02020603050405020304" pitchFamily="18" charset="0"/>
              </a:rPr>
              <a:t>:  the core approach the organization will use to accomplish its goals.</a:t>
            </a:r>
          </a:p>
          <a:p>
            <a:pPr algn="l">
              <a:buFont typeface="+mj-lt"/>
              <a:buAutoNum type="arabicPeriod"/>
            </a:pPr>
            <a:r>
              <a:rPr lang="en-US" b="1" i="0" dirty="0">
                <a:solidFill>
                  <a:srgbClr val="323232"/>
                </a:solidFill>
                <a:effectLst/>
                <a:latin typeface="Times New Roman" panose="02020603050405020304" pitchFamily="18" charset="0"/>
                <a:cs typeface="Times New Roman" panose="02020603050405020304" pitchFamily="18" charset="0"/>
              </a:rPr>
              <a:t>Structure</a:t>
            </a:r>
            <a:r>
              <a:rPr lang="en-US" b="0" i="0" dirty="0">
                <a:solidFill>
                  <a:srgbClr val="323232"/>
                </a:solidFill>
                <a:effectLst/>
                <a:latin typeface="Times New Roman" panose="02020603050405020304" pitchFamily="18" charset="0"/>
                <a:cs typeface="Times New Roman" panose="02020603050405020304" pitchFamily="18" charset="0"/>
              </a:rPr>
              <a:t>:  How people are situated in units and how their work is coordinated.</a:t>
            </a:r>
          </a:p>
          <a:p>
            <a:pPr algn="l">
              <a:buFont typeface="+mj-lt"/>
              <a:buAutoNum type="arabicPeriod"/>
            </a:pPr>
            <a:r>
              <a:rPr lang="en-US" b="1" i="0" dirty="0">
                <a:solidFill>
                  <a:srgbClr val="323232"/>
                </a:solidFill>
                <a:effectLst/>
                <a:latin typeface="Times New Roman" panose="02020603050405020304" pitchFamily="18" charset="0"/>
                <a:cs typeface="Times New Roman" panose="02020603050405020304" pitchFamily="18" charset="0"/>
              </a:rPr>
              <a:t>Systems</a:t>
            </a:r>
            <a:r>
              <a:rPr lang="en-US" b="0" i="0" dirty="0">
                <a:solidFill>
                  <a:srgbClr val="323232"/>
                </a:solidFill>
                <a:effectLst/>
                <a:latin typeface="Times New Roman" panose="02020603050405020304" pitchFamily="18" charset="0"/>
                <a:cs typeface="Times New Roman" panose="02020603050405020304" pitchFamily="18" charset="0"/>
              </a:rPr>
              <a:t>: The process used to add value.</a:t>
            </a:r>
          </a:p>
          <a:p>
            <a:pPr algn="l">
              <a:buFont typeface="+mj-lt"/>
              <a:buAutoNum type="arabicPeriod"/>
            </a:pPr>
            <a:r>
              <a:rPr lang="en-US" b="1" i="0" dirty="0">
                <a:solidFill>
                  <a:srgbClr val="323232"/>
                </a:solidFill>
                <a:effectLst/>
                <a:latin typeface="Times New Roman" panose="02020603050405020304" pitchFamily="18" charset="0"/>
                <a:cs typeface="Times New Roman" panose="02020603050405020304" pitchFamily="18" charset="0"/>
              </a:rPr>
              <a:t>Skills</a:t>
            </a:r>
            <a:r>
              <a:rPr lang="en-US" b="0" i="0" dirty="0">
                <a:solidFill>
                  <a:srgbClr val="323232"/>
                </a:solidFill>
                <a:effectLst/>
                <a:latin typeface="Times New Roman" panose="02020603050405020304" pitchFamily="18" charset="0"/>
                <a:cs typeface="Times New Roman" panose="02020603050405020304" pitchFamily="18" charset="0"/>
              </a:rPr>
              <a:t>: The capabilities of the various groups of people in the organization.</a:t>
            </a:r>
          </a:p>
          <a:p>
            <a:pPr algn="l">
              <a:buFont typeface="+mj-lt"/>
              <a:buAutoNum type="arabicPeriod"/>
            </a:pPr>
            <a:r>
              <a:rPr lang="en-US" b="1" i="0" dirty="0">
                <a:solidFill>
                  <a:srgbClr val="323232"/>
                </a:solidFill>
                <a:effectLst/>
                <a:latin typeface="Times New Roman" panose="02020603050405020304" pitchFamily="18" charset="0"/>
                <a:cs typeface="Times New Roman" panose="02020603050405020304" pitchFamily="18" charset="0"/>
              </a:rPr>
              <a:t>Culture</a:t>
            </a:r>
            <a:r>
              <a:rPr lang="en-US" b="0" i="0" dirty="0">
                <a:solidFill>
                  <a:srgbClr val="323232"/>
                </a:solidFill>
                <a:effectLst/>
                <a:latin typeface="Times New Roman" panose="02020603050405020304" pitchFamily="18" charset="0"/>
                <a:cs typeface="Times New Roman" panose="02020603050405020304" pitchFamily="18" charset="0"/>
              </a:rPr>
              <a:t>: The values, norms and assumptions that shape behavior</a:t>
            </a:r>
            <a:r>
              <a:rPr lang="en-US" b="0" i="0" dirty="0">
                <a:solidFill>
                  <a:srgbClr val="323232"/>
                </a:solidFill>
                <a:effectLst/>
                <a:latin typeface="Roboto" panose="020B0604020202020204" pitchFamily="2" charset="0"/>
              </a:rPr>
              <a:t>.</a:t>
            </a:r>
          </a:p>
          <a:p>
            <a:pPr marL="0" indent="0" algn="l">
              <a:buNone/>
            </a:pPr>
            <a:endParaRPr lang="en-US" b="0" i="0" dirty="0">
              <a:solidFill>
                <a:srgbClr val="323232"/>
              </a:solidFill>
              <a:effectLst/>
              <a:latin typeface="Roboto" panose="020B0604020202020204" pitchFamily="2" charset="0"/>
            </a:endParaRPr>
          </a:p>
          <a:p>
            <a:pPr marL="0" indent="0">
              <a:buNone/>
            </a:pPr>
            <a:endParaRPr lang="en-US" dirty="0"/>
          </a:p>
        </p:txBody>
      </p:sp>
    </p:spTree>
    <p:extLst>
      <p:ext uri="{BB962C8B-B14F-4D97-AF65-F5344CB8AC3E}">
        <p14:creationId xmlns:p14="http://schemas.microsoft.com/office/powerpoint/2010/main" val="7462611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3E751-F622-05CD-5EDC-6C31026C088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80F1671-FB01-00DC-B468-22BCF5443647}"/>
              </a:ext>
            </a:extLst>
          </p:cNvPr>
          <p:cNvSpPr>
            <a:spLocks noGrp="1"/>
          </p:cNvSpPr>
          <p:nvPr>
            <p:ph idx="1"/>
          </p:nvPr>
        </p:nvSpPr>
        <p:spPr/>
        <p:txBody>
          <a:bodyPr>
            <a:normAutofit fontScale="92500" lnSpcReduction="10000"/>
          </a:bodyPr>
          <a:lstStyle/>
          <a:p>
            <a:r>
              <a:rPr lang="en-US" dirty="0">
                <a:latin typeface="Times New Roman" panose="02020603050405020304" pitchFamily="18" charset="0"/>
                <a:cs typeface="Times New Roman" panose="02020603050405020304" pitchFamily="18" charset="0"/>
              </a:rPr>
              <a:t>Organization structure can be thought of in terms of three dimensions: </a:t>
            </a:r>
            <a:r>
              <a:rPr lang="en-US" dirty="0">
                <a:solidFill>
                  <a:schemeClr val="accent1"/>
                </a:solidFill>
                <a:latin typeface="Times New Roman" panose="02020603050405020304" pitchFamily="18" charset="0"/>
                <a:cs typeface="Times New Roman" panose="02020603050405020304" pitchFamily="18" charset="0"/>
              </a:rPr>
              <a:t>vertical</a:t>
            </a:r>
            <a:r>
              <a:rPr lang="en-US" dirty="0">
                <a:latin typeface="Times New Roman" panose="02020603050405020304" pitchFamily="18" charset="0"/>
                <a:cs typeface="Times New Roman" panose="02020603050405020304" pitchFamily="18" charset="0"/>
              </a:rPr>
              <a:t>, </a:t>
            </a:r>
            <a:r>
              <a:rPr lang="en-US" dirty="0">
                <a:solidFill>
                  <a:schemeClr val="accent1"/>
                </a:solidFill>
                <a:latin typeface="Times New Roman" panose="02020603050405020304" pitchFamily="18" charset="0"/>
                <a:cs typeface="Times New Roman" panose="02020603050405020304" pitchFamily="18" charset="0"/>
              </a:rPr>
              <a:t>horizontal</a:t>
            </a:r>
            <a:r>
              <a:rPr lang="en-US" dirty="0">
                <a:latin typeface="Times New Roman" panose="02020603050405020304" pitchFamily="18" charset="0"/>
                <a:cs typeface="Times New Roman" panose="02020603050405020304" pitchFamily="18" charset="0"/>
              </a:rPr>
              <a:t> and </a:t>
            </a:r>
            <a:r>
              <a:rPr lang="en-US" dirty="0">
                <a:solidFill>
                  <a:schemeClr val="accent1"/>
                </a:solidFill>
                <a:latin typeface="Times New Roman" panose="02020603050405020304" pitchFamily="18" charset="0"/>
                <a:cs typeface="Times New Roman" panose="02020603050405020304" pitchFamily="18" charset="0"/>
              </a:rPr>
              <a:t>integrating mechanisms</a:t>
            </a:r>
            <a:r>
              <a:rPr lang="en-US" dirty="0"/>
              <a:t>.</a:t>
            </a:r>
          </a:p>
          <a:p>
            <a:pPr marL="0" indent="0">
              <a:buNone/>
            </a:pPr>
            <a:r>
              <a:rPr lang="en-US" b="1" dirty="0">
                <a:latin typeface="Times New Roman" panose="02020603050405020304" pitchFamily="18" charset="0"/>
                <a:cs typeface="Times New Roman" panose="02020603050405020304" pitchFamily="18" charset="0"/>
              </a:rPr>
              <a:t>               1. Vertical Differentiation</a:t>
            </a:r>
          </a:p>
          <a:p>
            <a:pPr marL="0" indent="0">
              <a:buNone/>
            </a:pPr>
            <a:r>
              <a:rPr lang="en-US" b="0" i="0" dirty="0">
                <a:solidFill>
                  <a:srgbClr val="000000"/>
                </a:solidFill>
                <a:effectLst/>
                <a:latin typeface="Times New Roman" panose="02020603050405020304" pitchFamily="18" charset="0"/>
                <a:cs typeface="Times New Roman" panose="02020603050405020304" pitchFamily="18" charset="0"/>
              </a:rPr>
              <a:t>which refers to the location of decision-making responsibilities within a structure (that is, centralization or decentralization) and also to the number of layers in a hierarchy (that is, whether the organizational structure is tall or flat).</a:t>
            </a:r>
          </a:p>
          <a:p>
            <a:pPr marL="0" indent="0">
              <a:buNone/>
            </a:pPr>
            <a:r>
              <a:rPr lang="en-US" b="0" i="0" dirty="0">
                <a:solidFill>
                  <a:srgbClr val="000000"/>
                </a:solidFill>
                <a:effectLst/>
                <a:latin typeface="Times New Roman" panose="02020603050405020304" pitchFamily="18" charset="0"/>
                <a:cs typeface="Times New Roman" panose="02020603050405020304" pitchFamily="18" charset="0"/>
              </a:rPr>
              <a:t> </a:t>
            </a:r>
            <a:r>
              <a:rPr lang="en-US" b="1" i="0" dirty="0">
                <a:solidFill>
                  <a:srgbClr val="000000"/>
                </a:solidFill>
                <a:effectLst/>
                <a:latin typeface="Times New Roman" panose="02020603050405020304" pitchFamily="18" charset="0"/>
                <a:cs typeface="Times New Roman" panose="02020603050405020304" pitchFamily="18" charset="0"/>
              </a:rPr>
              <a:t>Centralization </a:t>
            </a:r>
            <a:r>
              <a:rPr lang="en-US" b="0" i="0" dirty="0">
                <a:solidFill>
                  <a:srgbClr val="000000"/>
                </a:solidFill>
                <a:effectLst/>
                <a:latin typeface="Times New Roman" panose="02020603050405020304" pitchFamily="18" charset="0"/>
                <a:cs typeface="Times New Roman" panose="02020603050405020304" pitchFamily="18" charset="0"/>
              </a:rPr>
              <a:t>is the concentration of decision-making authority at a high level in a management hierarchy.</a:t>
            </a:r>
            <a:endParaRPr lang="en-US" dirty="0">
              <a:solidFill>
                <a:srgbClr val="000000"/>
              </a:solidFill>
              <a:latin typeface="Times New Roman" panose="02020603050405020304" pitchFamily="18" charset="0"/>
              <a:cs typeface="Times New Roman" panose="02020603050405020304" pitchFamily="18" charset="0"/>
            </a:endParaRPr>
          </a:p>
          <a:p>
            <a:pPr marL="0" indent="0">
              <a:buNone/>
            </a:pPr>
            <a:r>
              <a:rPr lang="en-US" b="1" i="0" dirty="0">
                <a:solidFill>
                  <a:srgbClr val="000000"/>
                </a:solidFill>
                <a:effectLst/>
                <a:latin typeface="Times New Roman" panose="02020603050405020304" pitchFamily="18" charset="0"/>
                <a:cs typeface="Times New Roman" panose="02020603050405020304" pitchFamily="18" charset="0"/>
              </a:rPr>
              <a:t>Decentralization </a:t>
            </a:r>
            <a:r>
              <a:rPr lang="en-US" b="0" i="0" dirty="0">
                <a:solidFill>
                  <a:srgbClr val="000000"/>
                </a:solidFill>
                <a:effectLst/>
                <a:latin typeface="Times New Roman" panose="02020603050405020304" pitchFamily="18" charset="0"/>
                <a:cs typeface="Times New Roman" panose="02020603050405020304" pitchFamily="18" charset="0"/>
              </a:rPr>
              <a:t> decision-making authority in lower-level managers or other employees.</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35014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3A64-1266-106B-F3E4-3C101D081B17}"/>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1ED3CC82-7220-273C-41D5-FBCD69D83C57}"/>
              </a:ext>
            </a:extLst>
          </p:cNvPr>
          <p:cNvPicPr>
            <a:picLocks noGrp="1" noChangeAspect="1"/>
          </p:cNvPicPr>
          <p:nvPr>
            <p:ph idx="1"/>
          </p:nvPr>
        </p:nvPicPr>
        <p:blipFill>
          <a:blip r:embed="rId2"/>
          <a:stretch>
            <a:fillRect/>
          </a:stretch>
        </p:blipFill>
        <p:spPr>
          <a:xfrm>
            <a:off x="838201" y="1817158"/>
            <a:ext cx="10143066" cy="4695032"/>
          </a:xfrm>
        </p:spPr>
      </p:pic>
    </p:spTree>
    <p:extLst>
      <p:ext uri="{BB962C8B-B14F-4D97-AF65-F5344CB8AC3E}">
        <p14:creationId xmlns:p14="http://schemas.microsoft.com/office/powerpoint/2010/main" val="991158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F65F3-E3CF-AFDF-F8B1-2927C5FAC83C}"/>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1AA5877F-6383-B39A-CA32-D71E4195BCC1}"/>
              </a:ext>
            </a:extLst>
          </p:cNvPr>
          <p:cNvPicPr>
            <a:picLocks noGrp="1" noChangeAspect="1"/>
          </p:cNvPicPr>
          <p:nvPr>
            <p:ph idx="1"/>
          </p:nvPr>
        </p:nvPicPr>
        <p:blipFill>
          <a:blip r:embed="rId2"/>
          <a:stretch>
            <a:fillRect/>
          </a:stretch>
        </p:blipFill>
        <p:spPr>
          <a:xfrm>
            <a:off x="838200" y="1795188"/>
            <a:ext cx="10515599" cy="4381775"/>
          </a:xfrm>
          <a:prstGeom prst="rect">
            <a:avLst/>
          </a:prstGeom>
        </p:spPr>
      </p:pic>
    </p:spTree>
    <p:extLst>
      <p:ext uri="{BB962C8B-B14F-4D97-AF65-F5344CB8AC3E}">
        <p14:creationId xmlns:p14="http://schemas.microsoft.com/office/powerpoint/2010/main" val="2504185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D8E79-FE19-4D33-34CB-0FAA566842FE}"/>
              </a:ext>
            </a:extLst>
          </p:cNvPr>
          <p:cNvSpPr>
            <a:spLocks noGrp="1"/>
          </p:cNvSpPr>
          <p:nvPr>
            <p:ph type="title"/>
          </p:nvPr>
        </p:nvSpPr>
        <p:spPr/>
        <p:txBody>
          <a:bodyPr/>
          <a:lstStyle/>
          <a:p>
            <a:r>
              <a:rPr lang="en-US" dirty="0"/>
              <a:t>Concept</a:t>
            </a:r>
          </a:p>
        </p:txBody>
      </p:sp>
      <p:sp>
        <p:nvSpPr>
          <p:cNvPr id="3" name="Content Placeholder 2">
            <a:extLst>
              <a:ext uri="{FF2B5EF4-FFF2-40B4-BE49-F238E27FC236}">
                <a16:creationId xmlns:a16="http://schemas.microsoft.com/office/drawing/2014/main" id="{9399CA9F-3352-14F5-E9B2-6150C0BF309A}"/>
              </a:ext>
            </a:extLst>
          </p:cNvPr>
          <p:cNvSpPr>
            <a:spLocks noGrp="1"/>
          </p:cNvSpPr>
          <p:nvPr>
            <p:ph idx="1"/>
          </p:nvPr>
        </p:nvSpPr>
        <p:spPr/>
        <p:txBody>
          <a:bodyPr>
            <a:normAutofit fontScale="92500"/>
          </a:bodyPr>
          <a:lstStyle/>
          <a:p>
            <a:r>
              <a:rPr lang="en-US" i="0" dirty="0">
                <a:solidFill>
                  <a:srgbClr val="202124"/>
                </a:solidFill>
                <a:effectLst/>
                <a:latin typeface="Times New Roman" panose="02020603050405020304" pitchFamily="18" charset="0"/>
                <a:cs typeface="Times New Roman" panose="02020603050405020304" pitchFamily="18" charset="0"/>
              </a:rPr>
              <a:t>Organizing, is the management function that follows after planning, it involves the assignment of tasks, the grouping of tasks into departments and the assignment of authority with adequate responsibility and allocation of resources across the organization to achieve common goals.</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It is concerned with setting the structure and framework and arranging resources to perform required activities.</a:t>
            </a:r>
          </a:p>
          <a:p>
            <a:r>
              <a:rPr lang="en-US" dirty="0">
                <a:latin typeface="Times New Roman" panose="02020603050405020304" pitchFamily="18" charset="0"/>
                <a:cs typeface="Times New Roman" panose="02020603050405020304" pitchFamily="18" charset="0"/>
              </a:rPr>
              <a:t>Organizing is the process of identification of major activities, grouping them into units, assignment of work to staff and delegation of authority.</a:t>
            </a:r>
          </a:p>
          <a:p>
            <a:r>
              <a:rPr lang="en-US" dirty="0">
                <a:latin typeface="Times New Roman" panose="02020603050405020304" pitchFamily="18" charset="0"/>
                <a:cs typeface="Times New Roman" panose="02020603050405020304" pitchFamily="18" charset="0"/>
              </a:rPr>
              <a:t>It is the process of combining together all the organizational resources and establishing productive relation among them.</a:t>
            </a:r>
          </a:p>
        </p:txBody>
      </p:sp>
    </p:spTree>
    <p:extLst>
      <p:ext uri="{BB962C8B-B14F-4D97-AF65-F5344CB8AC3E}">
        <p14:creationId xmlns:p14="http://schemas.microsoft.com/office/powerpoint/2010/main" val="15042084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3EE61-6C60-C9DC-AAE9-E477A312BF9E}"/>
              </a:ext>
            </a:extLst>
          </p:cNvPr>
          <p:cNvSpPr>
            <a:spLocks noGrp="1"/>
          </p:cNvSpPr>
          <p:nvPr>
            <p:ph type="title"/>
          </p:nvPr>
        </p:nvSpPr>
        <p:spPr/>
        <p:txBody>
          <a:bodyPr/>
          <a:lstStyle/>
          <a:p>
            <a:r>
              <a:rPr lang="en-US" dirty="0"/>
              <a:t>TALL VERSUS FLAT HIERARCHIES</a:t>
            </a:r>
          </a:p>
        </p:txBody>
      </p:sp>
      <p:pic>
        <p:nvPicPr>
          <p:cNvPr id="4" name="Content Placeholder 3">
            <a:extLst>
              <a:ext uri="{FF2B5EF4-FFF2-40B4-BE49-F238E27FC236}">
                <a16:creationId xmlns:a16="http://schemas.microsoft.com/office/drawing/2014/main" id="{1D5ED7F6-DD6F-2826-4E33-C4280798F9DB}"/>
              </a:ext>
            </a:extLst>
          </p:cNvPr>
          <p:cNvPicPr>
            <a:picLocks noGrp="1" noChangeAspect="1"/>
          </p:cNvPicPr>
          <p:nvPr>
            <p:ph idx="1"/>
          </p:nvPr>
        </p:nvPicPr>
        <p:blipFill>
          <a:blip r:embed="rId2"/>
          <a:stretch>
            <a:fillRect/>
          </a:stretch>
        </p:blipFill>
        <p:spPr>
          <a:xfrm>
            <a:off x="1093529" y="1420100"/>
            <a:ext cx="8600977" cy="5310030"/>
          </a:xfrm>
          <a:prstGeom prst="rect">
            <a:avLst/>
          </a:prstGeom>
        </p:spPr>
      </p:pic>
    </p:spTree>
    <p:extLst>
      <p:ext uri="{BB962C8B-B14F-4D97-AF65-F5344CB8AC3E}">
        <p14:creationId xmlns:p14="http://schemas.microsoft.com/office/powerpoint/2010/main" val="8907650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19F2D-56F8-29B2-11F5-071089FC398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73C0440-28B7-068A-4741-B02B7D105E58}"/>
              </a:ext>
            </a:extLst>
          </p:cNvPr>
          <p:cNvSpPr>
            <a:spLocks noGrp="1"/>
          </p:cNvSpPr>
          <p:nvPr>
            <p:ph idx="1"/>
          </p:nvPr>
        </p:nvSpPr>
        <p:spPr/>
        <p:txBody>
          <a:bodyPr/>
          <a:lstStyle/>
          <a:p>
            <a:r>
              <a:rPr lang="en-US" b="0" i="0" dirty="0">
                <a:solidFill>
                  <a:srgbClr val="000000"/>
                </a:solidFill>
                <a:effectLst/>
                <a:latin typeface="Times New Roman" panose="02020603050405020304" pitchFamily="18" charset="0"/>
                <a:cs typeface="Times New Roman" panose="02020603050405020304" pitchFamily="18" charset="0"/>
              </a:rPr>
              <a:t>A second aspect of vertical differentiation refers to the number of levels in an organization’s hierarchy. </a:t>
            </a:r>
            <a:r>
              <a:rPr lang="en-US" b="1" i="0" dirty="0">
                <a:solidFill>
                  <a:srgbClr val="000000"/>
                </a:solidFill>
                <a:effectLst/>
                <a:latin typeface="Times New Roman" panose="02020603050405020304" pitchFamily="18" charset="0"/>
                <a:cs typeface="Times New Roman" panose="02020603050405020304" pitchFamily="18" charset="0"/>
              </a:rPr>
              <a:t>Tall hierarchies </a:t>
            </a:r>
            <a:r>
              <a:rPr lang="en-US" b="0" i="0" dirty="0">
                <a:solidFill>
                  <a:srgbClr val="000000"/>
                </a:solidFill>
                <a:effectLst/>
                <a:latin typeface="Times New Roman" panose="02020603050405020304" pitchFamily="18" charset="0"/>
                <a:cs typeface="Times New Roman" panose="02020603050405020304" pitchFamily="18" charset="0"/>
              </a:rPr>
              <a:t>have many layers of management; </a:t>
            </a:r>
            <a:r>
              <a:rPr lang="en-US" b="1" i="0" dirty="0">
                <a:solidFill>
                  <a:srgbClr val="000000"/>
                </a:solidFill>
                <a:effectLst/>
                <a:latin typeface="Times New Roman" panose="02020603050405020304" pitchFamily="18" charset="0"/>
                <a:cs typeface="Times New Roman" panose="02020603050405020304" pitchFamily="18" charset="0"/>
              </a:rPr>
              <a:t>flat hierarchies </a:t>
            </a:r>
            <a:r>
              <a:rPr lang="en-US" b="0" i="0" dirty="0">
                <a:solidFill>
                  <a:srgbClr val="000000"/>
                </a:solidFill>
                <a:effectLst/>
                <a:latin typeface="Times New Roman" panose="02020603050405020304" pitchFamily="18" charset="0"/>
                <a:cs typeface="Times New Roman" panose="02020603050405020304" pitchFamily="18" charset="0"/>
              </a:rPr>
              <a:t>have few layers. Most firms start out small, often with only one or at most two layers in the hierarchy. As they grow, however, managers find that there is a limit to the amount of information they can process and the control they can exert</a:t>
            </a:r>
            <a:r>
              <a:rPr lang="hi-IN" b="0" i="0" dirty="0">
                <a:solidFill>
                  <a:srgbClr val="000000"/>
                </a:solidFill>
                <a:effectLst/>
                <a:latin typeface="Times New Roman" panose="02020603050405020304" pitchFamily="18" charset="0"/>
                <a:cs typeface="Times New Roman" panose="02020603050405020304" pitchFamily="18" charset="0"/>
              </a:rPr>
              <a:t> </a:t>
            </a:r>
            <a:r>
              <a:rPr lang="hi-IN" sz="1600" b="0" i="0" dirty="0">
                <a:solidFill>
                  <a:srgbClr val="000000"/>
                </a:solidFill>
                <a:effectLst/>
                <a:latin typeface="Times New Roman" panose="02020603050405020304" pitchFamily="18" charset="0"/>
                <a:cs typeface="Times New Roman" panose="02020603050405020304" pitchFamily="18" charset="0"/>
              </a:rPr>
              <a:t>लगाउनु</a:t>
            </a:r>
            <a:r>
              <a:rPr lang="en-US" sz="1600" b="0" i="0" dirty="0">
                <a:solidFill>
                  <a:srgbClr val="000000"/>
                </a:solidFill>
                <a:effectLst/>
                <a:latin typeface="Times New Roman" panose="02020603050405020304" pitchFamily="18" charset="0"/>
                <a:cs typeface="Times New Roman" panose="02020603050405020304" pitchFamily="18" charset="0"/>
              </a:rPr>
              <a:t> </a:t>
            </a:r>
            <a:r>
              <a:rPr lang="en-US" b="0" i="0" dirty="0">
                <a:solidFill>
                  <a:srgbClr val="000000"/>
                </a:solidFill>
                <a:effectLst/>
                <a:latin typeface="Times New Roman" panose="02020603050405020304" pitchFamily="18" charset="0"/>
                <a:cs typeface="Times New Roman" panose="02020603050405020304" pitchFamily="18" charset="0"/>
              </a:rPr>
              <a:t>over daily operations.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18553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F0F07-FD70-14FD-4DA2-40E4BDE2588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C32AB43-DFEB-7CED-1729-E2E83158196D}"/>
              </a:ext>
            </a:extLst>
          </p:cNvPr>
          <p:cNvSpPr>
            <a:spLocks noGrp="1"/>
          </p:cNvSpPr>
          <p:nvPr>
            <p:ph idx="1"/>
          </p:nvPr>
        </p:nvSpPr>
        <p:spPr/>
        <p:txBody>
          <a:bodyPr>
            <a:normAutofit/>
          </a:bodyPr>
          <a:lstStyle/>
          <a:p>
            <a:r>
              <a:rPr lang="en-US" b="0" i="0" dirty="0">
                <a:solidFill>
                  <a:srgbClr val="222222"/>
                </a:solidFill>
                <a:effectLst/>
                <a:latin typeface="Times New Roman" panose="02020603050405020304" pitchFamily="18" charset="0"/>
                <a:cs typeface="Times New Roman" panose="02020603050405020304" pitchFamily="18" charset="0"/>
              </a:rPr>
              <a:t>In a vertical organization, your business has a pyramidal top-down structure, with a CEO, president or owner at the top, a middle section of managers and supervisors, and a bottom section of regular employees. As a business owner, you would make all the major decisions about marketing, sales, and customer service standards, then communicate those decisions to your middle management. These managers would then be responsible for telling your employees the work processes that will achieve desired goals. The word “vertical” refers to the fact that the organization works from the top to the bottom, and that employees are not required or expected to contribute to the choices that you make regarding how the company operates.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26232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B0701-FA3A-BE00-FE18-36026790DD7D}"/>
              </a:ext>
            </a:extLst>
          </p:cNvPr>
          <p:cNvSpPr>
            <a:spLocks noGrp="1"/>
          </p:cNvSpPr>
          <p:nvPr>
            <p:ph type="title"/>
          </p:nvPr>
        </p:nvSpPr>
        <p:spPr/>
        <p:txBody>
          <a:bodyPr/>
          <a:lstStyle/>
          <a:p>
            <a:r>
              <a:rPr lang="en-US" dirty="0"/>
              <a:t>Advantages:</a:t>
            </a:r>
          </a:p>
        </p:txBody>
      </p:sp>
      <p:sp>
        <p:nvSpPr>
          <p:cNvPr id="3" name="Content Placeholder 2">
            <a:extLst>
              <a:ext uri="{FF2B5EF4-FFF2-40B4-BE49-F238E27FC236}">
                <a16:creationId xmlns:a16="http://schemas.microsoft.com/office/drawing/2014/main" id="{4EE90A61-78C8-1F53-650E-95B3B72BD329}"/>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Better defines levels of authority and responsibility</a:t>
            </a:r>
          </a:p>
          <a:p>
            <a:r>
              <a:rPr lang="en-US" dirty="0">
                <a:latin typeface="Times New Roman" panose="02020603050405020304" pitchFamily="18" charset="0"/>
                <a:cs typeface="Times New Roman" panose="02020603050405020304" pitchFamily="18" charset="0"/>
              </a:rPr>
              <a:t>Shows who each person reports to or who to talk to about specific projects.</a:t>
            </a:r>
          </a:p>
          <a:p>
            <a:r>
              <a:rPr lang="en-US" dirty="0">
                <a:latin typeface="Times New Roman" panose="02020603050405020304" pitchFamily="18" charset="0"/>
                <a:cs typeface="Times New Roman" panose="02020603050405020304" pitchFamily="18" charset="0"/>
              </a:rPr>
              <a:t>Motivates employees with clear career paths and chances for promotion</a:t>
            </a:r>
          </a:p>
          <a:p>
            <a:r>
              <a:rPr lang="en-US" dirty="0">
                <a:latin typeface="Times New Roman" panose="02020603050405020304" pitchFamily="18" charset="0"/>
                <a:cs typeface="Times New Roman" panose="02020603050405020304" pitchFamily="18" charset="0"/>
              </a:rPr>
              <a:t>Gives each employee a specialty</a:t>
            </a:r>
          </a:p>
          <a:p>
            <a:r>
              <a:rPr lang="en-US" dirty="0">
                <a:latin typeface="Times New Roman" panose="02020603050405020304" pitchFamily="18" charset="0"/>
                <a:cs typeface="Times New Roman" panose="02020603050405020304" pitchFamily="18" charset="0"/>
              </a:rPr>
              <a:t>Creates friendship between within the same department</a:t>
            </a:r>
          </a:p>
        </p:txBody>
      </p:sp>
    </p:spTree>
    <p:extLst>
      <p:ext uri="{BB962C8B-B14F-4D97-AF65-F5344CB8AC3E}">
        <p14:creationId xmlns:p14="http://schemas.microsoft.com/office/powerpoint/2010/main" val="16741309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AF369-6555-1841-D6CA-2CD0E0DB413B}"/>
              </a:ext>
            </a:extLst>
          </p:cNvPr>
          <p:cNvSpPr>
            <a:spLocks noGrp="1"/>
          </p:cNvSpPr>
          <p:nvPr>
            <p:ph type="title"/>
          </p:nvPr>
        </p:nvSpPr>
        <p:spPr/>
        <p:txBody>
          <a:bodyPr/>
          <a:lstStyle/>
          <a:p>
            <a:r>
              <a:rPr lang="en-US" dirty="0"/>
              <a:t>Disadvantages:</a:t>
            </a:r>
          </a:p>
        </p:txBody>
      </p:sp>
      <p:sp>
        <p:nvSpPr>
          <p:cNvPr id="3" name="Content Placeholder 2">
            <a:extLst>
              <a:ext uri="{FF2B5EF4-FFF2-40B4-BE49-F238E27FC236}">
                <a16:creationId xmlns:a16="http://schemas.microsoft.com/office/drawing/2014/main" id="{DF92BA19-C8D2-86D1-74AF-0E01447FBA4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can slow down innovation or important changes due to increased bureaucracy.</a:t>
            </a:r>
          </a:p>
          <a:p>
            <a:r>
              <a:rPr lang="en-US" dirty="0">
                <a:latin typeface="Times New Roman" panose="02020603050405020304" pitchFamily="18" charset="0"/>
                <a:cs typeface="Times New Roman" panose="02020603050405020304" pitchFamily="18" charset="0"/>
              </a:rPr>
              <a:t>Can cause employees to act in interest of the department instead of the company as a whole.</a:t>
            </a:r>
          </a:p>
          <a:p>
            <a:r>
              <a:rPr lang="en-US" dirty="0">
                <a:latin typeface="Times New Roman" panose="02020603050405020304" pitchFamily="18" charset="0"/>
                <a:cs typeface="Times New Roman" panose="02020603050405020304" pitchFamily="18" charset="0"/>
              </a:rPr>
              <a:t>Can make lower level employees feel like they have less ownership and can’t express their ideas for the company.</a:t>
            </a:r>
          </a:p>
        </p:txBody>
      </p:sp>
    </p:spTree>
    <p:extLst>
      <p:ext uri="{BB962C8B-B14F-4D97-AF65-F5344CB8AC3E}">
        <p14:creationId xmlns:p14="http://schemas.microsoft.com/office/powerpoint/2010/main" val="27507565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FB013-2A28-1C70-5F0D-5FF3504AE518}"/>
              </a:ext>
            </a:extLst>
          </p:cNvPr>
          <p:cNvSpPr>
            <a:spLocks noGrp="1"/>
          </p:cNvSpPr>
          <p:nvPr>
            <p:ph type="title"/>
          </p:nvPr>
        </p:nvSpPr>
        <p:spPr/>
        <p:txBody>
          <a:bodyPr/>
          <a:lstStyle/>
          <a:p>
            <a:r>
              <a:rPr lang="en-US" dirty="0"/>
              <a:t>2. Horizontal differentiation</a:t>
            </a:r>
          </a:p>
        </p:txBody>
      </p:sp>
      <p:sp>
        <p:nvSpPr>
          <p:cNvPr id="3" name="Content Placeholder 2">
            <a:extLst>
              <a:ext uri="{FF2B5EF4-FFF2-40B4-BE49-F238E27FC236}">
                <a16:creationId xmlns:a16="http://schemas.microsoft.com/office/drawing/2014/main" id="{F5383FB0-4955-8F31-D146-08759A99AC73}"/>
              </a:ext>
            </a:extLst>
          </p:cNvPr>
          <p:cNvSpPr>
            <a:spLocks noGrp="1"/>
          </p:cNvSpPr>
          <p:nvPr>
            <p:ph idx="1"/>
          </p:nvPr>
        </p:nvSpPr>
        <p:spPr/>
        <p:txBody>
          <a:bodyPr>
            <a:normAutofit lnSpcReduction="10000"/>
          </a:bodyPr>
          <a:lstStyle/>
          <a:p>
            <a:pPr marL="0" indent="0">
              <a:buNone/>
            </a:pPr>
            <a:r>
              <a:rPr lang="en-US" b="0" i="0" dirty="0">
                <a:solidFill>
                  <a:srgbClr val="222222"/>
                </a:solidFill>
                <a:effectLst/>
                <a:latin typeface="Times New Roman" panose="02020603050405020304" pitchFamily="18" charset="0"/>
                <a:cs typeface="Times New Roman" panose="02020603050405020304" pitchFamily="18" charset="0"/>
              </a:rPr>
              <a:t>In a horizontal organization, your business has a flat structure, which means there are very few managers and more authority is granted to rank-and-file employees. This system allows employees to feel empowered, because they can make important decisions without needing approval from a manager. Rather than having to satisfy a manager, employees in a horizontal organization are motivated and driven by company goals, which can improve efficiency and morale.</a:t>
            </a:r>
          </a:p>
          <a:p>
            <a:pPr marL="0" indent="0">
              <a:buNone/>
            </a:pPr>
            <a:r>
              <a:rPr lang="en-US" dirty="0">
                <a:latin typeface="Times New Roman" panose="02020603050405020304" pitchFamily="18" charset="0"/>
                <a:cs typeface="Times New Roman" panose="02020603050405020304" pitchFamily="18" charset="0"/>
              </a:rPr>
              <a:t>Which refers to the formal division of the organization into subunits.</a:t>
            </a:r>
          </a:p>
          <a:p>
            <a:pPr marL="0" indent="0">
              <a:buNone/>
            </a:pPr>
            <a:r>
              <a:rPr lang="en-US" dirty="0">
                <a:latin typeface="Times New Roman" panose="02020603050405020304" pitchFamily="18" charset="0"/>
                <a:cs typeface="Times New Roman" panose="02020603050405020304" pitchFamily="18" charset="0"/>
              </a:rPr>
              <a:t>Horizontal differentiation is concerned with how to divide the organization into subunits. </a:t>
            </a:r>
            <a:r>
              <a:rPr lang="en-US" dirty="0">
                <a:solidFill>
                  <a:srgbClr val="00B0F0"/>
                </a:solidFill>
                <a:latin typeface="Times New Roman" panose="02020603050405020304" pitchFamily="18" charset="0"/>
                <a:cs typeface="Times New Roman" panose="02020603050405020304" pitchFamily="18" charset="0"/>
              </a:rPr>
              <a:t>We look at four different types of structure here: functional, multidivisional, geographic, and matrix</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369923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221FA-B4E0-4B4C-33BD-C67FC9F2648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D586E52-6955-8F94-5349-C5C9275A79D8}"/>
              </a:ext>
            </a:extLst>
          </p:cNvPr>
          <p:cNvSpPr>
            <a:spLocks noGrp="1"/>
          </p:cNvSpPr>
          <p:nvPr>
            <p:ph idx="1"/>
          </p:nvPr>
        </p:nvSpPr>
        <p:spPr/>
        <p:txBody>
          <a:bodyPr>
            <a:normAutofit fontScale="92500"/>
          </a:bodyPr>
          <a:lstStyle/>
          <a:p>
            <a:pPr marL="514350" indent="-514350">
              <a:buAutoNum type="alphaLcPeriod"/>
            </a:pPr>
            <a:r>
              <a:rPr lang="en-US" dirty="0">
                <a:solidFill>
                  <a:srgbClr val="FF0000"/>
                </a:solidFill>
                <a:latin typeface="Times New Roman" panose="02020603050405020304" pitchFamily="18" charset="0"/>
                <a:cs typeface="Times New Roman" panose="02020603050405020304" pitchFamily="18" charset="0"/>
              </a:rPr>
              <a:t>Functional structure</a:t>
            </a:r>
          </a:p>
          <a:p>
            <a:r>
              <a:rPr lang="en-US" b="0" i="0" dirty="0">
                <a:effectLst/>
                <a:latin typeface="Times New Roman" panose="02020603050405020304" pitchFamily="18" charset="0"/>
                <a:cs typeface="Times New Roman" panose="02020603050405020304" pitchFamily="18" charset="0"/>
              </a:rPr>
              <a:t>A functional organizational structure is a structure used to organize workers. They are grouped based on their specific skills and knowledge. It vertically structures each department with roles from the president to finance and sales departments, to customer service, to employees assigned to one product or service. Functional organizations contain specialized units that report to a single authority, usually called top management.</a:t>
            </a:r>
          </a:p>
          <a:p>
            <a:r>
              <a:rPr lang="en-US" dirty="0">
                <a:latin typeface="Times New Roman" panose="02020603050405020304" pitchFamily="18" charset="0"/>
                <a:cs typeface="Times New Roman" panose="02020603050405020304" pitchFamily="18" charset="0"/>
              </a:rPr>
              <a:t>Thus there might be a production function, an R&amp;D function, a marketing function, a sales function, and so on. These functions are typically overseen by top manager, such as the CEO, or a small top management team.</a:t>
            </a:r>
          </a:p>
          <a:p>
            <a:pPr marL="0" indent="0">
              <a:buNone/>
            </a:pPr>
            <a:endParaRPr lang="en-US" dirty="0"/>
          </a:p>
          <a:p>
            <a:endParaRPr lang="en-US" dirty="0"/>
          </a:p>
        </p:txBody>
      </p:sp>
    </p:spTree>
    <p:extLst>
      <p:ext uri="{BB962C8B-B14F-4D97-AF65-F5344CB8AC3E}">
        <p14:creationId xmlns:p14="http://schemas.microsoft.com/office/powerpoint/2010/main" val="40812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9F2A5-0498-6653-945A-99E5519B58E9}"/>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80313C05-47E6-8888-AF05-E7D5F65EB9E0}"/>
              </a:ext>
            </a:extLst>
          </p:cNvPr>
          <p:cNvPicPr>
            <a:picLocks noGrp="1" noChangeAspect="1"/>
          </p:cNvPicPr>
          <p:nvPr>
            <p:ph idx="1"/>
          </p:nvPr>
        </p:nvPicPr>
        <p:blipFill>
          <a:blip r:embed="rId2"/>
          <a:stretch>
            <a:fillRect/>
          </a:stretch>
        </p:blipFill>
        <p:spPr>
          <a:xfrm>
            <a:off x="1583267" y="2858294"/>
            <a:ext cx="9156170" cy="2704306"/>
          </a:xfrm>
          <a:prstGeom prst="rect">
            <a:avLst/>
          </a:prstGeom>
        </p:spPr>
      </p:pic>
    </p:spTree>
    <p:extLst>
      <p:ext uri="{BB962C8B-B14F-4D97-AF65-F5344CB8AC3E}">
        <p14:creationId xmlns:p14="http://schemas.microsoft.com/office/powerpoint/2010/main" val="24046008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38C7F-E34A-A542-C8BB-B4652B8A77C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1E16295-C7D1-4B14-59ED-AD00B6947DF4}"/>
              </a:ext>
            </a:extLst>
          </p:cNvPr>
          <p:cNvSpPr>
            <a:spLocks noGrp="1"/>
          </p:cNvSpPr>
          <p:nvPr>
            <p:ph idx="1"/>
          </p:nvPr>
        </p:nvSpPr>
        <p:spPr/>
        <p:txBody>
          <a:bodyPr/>
          <a:lstStyle/>
          <a:p>
            <a:pPr marL="0" indent="0">
              <a:buNone/>
            </a:pPr>
            <a:r>
              <a:rPr lang="en-US" dirty="0">
                <a:solidFill>
                  <a:srgbClr val="00B0F0"/>
                </a:solidFill>
              </a:rPr>
              <a:t>Advantages:</a:t>
            </a:r>
          </a:p>
          <a:p>
            <a:r>
              <a:rPr lang="en-US" dirty="0">
                <a:latin typeface="Times New Roman" panose="02020603050405020304" pitchFamily="18" charset="0"/>
                <a:cs typeface="Times New Roman" panose="02020603050405020304" pitchFamily="18" charset="0"/>
              </a:rPr>
              <a:t>Benefits of specialization</a:t>
            </a:r>
          </a:p>
          <a:p>
            <a:r>
              <a:rPr lang="en-US" dirty="0">
                <a:latin typeface="Times New Roman" panose="02020603050405020304" pitchFamily="18" charset="0"/>
                <a:cs typeface="Times New Roman" panose="02020603050405020304" pitchFamily="18" charset="0"/>
              </a:rPr>
              <a:t>Increase efficiency</a:t>
            </a:r>
          </a:p>
          <a:p>
            <a:r>
              <a:rPr lang="en-US" dirty="0">
                <a:latin typeface="Times New Roman" panose="02020603050405020304" pitchFamily="18" charset="0"/>
                <a:cs typeface="Times New Roman" panose="02020603050405020304" pitchFamily="18" charset="0"/>
              </a:rPr>
              <a:t>Healthy competition among experts</a:t>
            </a:r>
          </a:p>
          <a:p>
            <a:r>
              <a:rPr lang="en-US" dirty="0">
                <a:latin typeface="Times New Roman" panose="02020603050405020304" pitchFamily="18" charset="0"/>
                <a:cs typeface="Times New Roman" panose="02020603050405020304" pitchFamily="18" charset="0"/>
              </a:rPr>
              <a:t>Relief to executive</a:t>
            </a:r>
          </a:p>
          <a:p>
            <a:r>
              <a:rPr lang="en-US" dirty="0">
                <a:latin typeface="Times New Roman" panose="02020603050405020304" pitchFamily="18" charset="0"/>
                <a:cs typeface="Times New Roman" panose="02020603050405020304" pitchFamily="18" charset="0"/>
              </a:rPr>
              <a:t>Mass production</a:t>
            </a:r>
          </a:p>
          <a:p>
            <a:r>
              <a:rPr lang="en-US" dirty="0">
                <a:latin typeface="Times New Roman" panose="02020603050405020304" pitchFamily="18" charset="0"/>
                <a:cs typeface="Times New Roman" panose="02020603050405020304" pitchFamily="18" charset="0"/>
              </a:rPr>
              <a:t>Facilitates growth and expansion</a:t>
            </a:r>
          </a:p>
          <a:p>
            <a:r>
              <a:rPr lang="en-US" dirty="0">
                <a:latin typeface="Times New Roman" panose="02020603050405020304" pitchFamily="18" charset="0"/>
                <a:cs typeface="Times New Roman" panose="02020603050405020304" pitchFamily="18" charset="0"/>
              </a:rPr>
              <a:t>Suitable for present environment</a:t>
            </a:r>
          </a:p>
        </p:txBody>
      </p:sp>
    </p:spTree>
    <p:extLst>
      <p:ext uri="{BB962C8B-B14F-4D97-AF65-F5344CB8AC3E}">
        <p14:creationId xmlns:p14="http://schemas.microsoft.com/office/powerpoint/2010/main" val="33608311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6107B-7EEE-78FA-F1C7-16D6F4FDBF3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4F433C6-366F-17C0-815B-4102DFEE1617}"/>
              </a:ext>
            </a:extLst>
          </p:cNvPr>
          <p:cNvSpPr>
            <a:spLocks noGrp="1"/>
          </p:cNvSpPr>
          <p:nvPr>
            <p:ph idx="1"/>
          </p:nvPr>
        </p:nvSpPr>
        <p:spPr/>
        <p:txBody>
          <a:bodyPr/>
          <a:lstStyle/>
          <a:p>
            <a:pPr marL="0" indent="0">
              <a:buNone/>
            </a:pPr>
            <a:r>
              <a:rPr lang="en-US" dirty="0">
                <a:solidFill>
                  <a:srgbClr val="00B0F0"/>
                </a:solidFill>
                <a:latin typeface="Times New Roman" panose="02020603050405020304" pitchFamily="18" charset="0"/>
                <a:cs typeface="Times New Roman" panose="02020603050405020304" pitchFamily="18" charset="0"/>
              </a:rPr>
              <a:t>Disadvantages:</a:t>
            </a:r>
          </a:p>
          <a:p>
            <a:r>
              <a:rPr lang="en-US" dirty="0">
                <a:latin typeface="Times New Roman" panose="02020603050405020304" pitchFamily="18" charset="0"/>
                <a:cs typeface="Times New Roman" panose="02020603050405020304" pitchFamily="18" charset="0"/>
              </a:rPr>
              <a:t>Multiple command system</a:t>
            </a:r>
          </a:p>
          <a:p>
            <a:r>
              <a:rPr lang="en-US" dirty="0">
                <a:latin typeface="Times New Roman" panose="02020603050405020304" pitchFamily="18" charset="0"/>
                <a:cs typeface="Times New Roman" panose="02020603050405020304" pitchFamily="18" charset="0"/>
              </a:rPr>
              <a:t>Lack of coordination</a:t>
            </a:r>
          </a:p>
          <a:p>
            <a:r>
              <a:rPr lang="en-US" dirty="0">
                <a:latin typeface="Times New Roman" panose="02020603050405020304" pitchFamily="18" charset="0"/>
                <a:cs typeface="Times New Roman" panose="02020603050405020304" pitchFamily="18" charset="0"/>
              </a:rPr>
              <a:t>High administrative cost</a:t>
            </a:r>
          </a:p>
          <a:p>
            <a:r>
              <a:rPr lang="en-US" dirty="0">
                <a:latin typeface="Times New Roman" panose="02020603050405020304" pitchFamily="18" charset="0"/>
                <a:cs typeface="Times New Roman" panose="02020603050405020304" pitchFamily="18" charset="0"/>
              </a:rPr>
              <a:t>Delay in decision making</a:t>
            </a:r>
          </a:p>
          <a:p>
            <a:r>
              <a:rPr lang="en-US" dirty="0">
                <a:latin typeface="Times New Roman" panose="02020603050405020304" pitchFamily="18" charset="0"/>
                <a:cs typeface="Times New Roman" panose="02020603050405020304" pitchFamily="18" charset="0"/>
              </a:rPr>
              <a:t>Narrow outlook of specialists</a:t>
            </a:r>
          </a:p>
          <a:p>
            <a:r>
              <a:rPr lang="en-US" dirty="0">
                <a:latin typeface="Times New Roman" panose="02020603050405020304" pitchFamily="18" charset="0"/>
                <a:cs typeface="Times New Roman" panose="02020603050405020304" pitchFamily="18" charset="0"/>
              </a:rPr>
              <a:t>Shifting responsibility</a:t>
            </a:r>
          </a:p>
        </p:txBody>
      </p:sp>
    </p:spTree>
    <p:extLst>
      <p:ext uri="{BB962C8B-B14F-4D97-AF65-F5344CB8AC3E}">
        <p14:creationId xmlns:p14="http://schemas.microsoft.com/office/powerpoint/2010/main" val="3999017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2A5D5-C161-4955-EAFC-6F71537DC16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1644662-60D8-9B6B-6F50-3318BD57001C}"/>
              </a:ext>
            </a:extLst>
          </p:cNvPr>
          <p:cNvSpPr>
            <a:spLocks noGrp="1"/>
          </p:cNvSpPr>
          <p:nvPr>
            <p:ph idx="1"/>
          </p:nvPr>
        </p:nvSpPr>
        <p:spPr/>
        <p:txBody>
          <a:bodyPr/>
          <a:lstStyle/>
          <a:p>
            <a:pPr marL="0" indent="0" algn="l">
              <a:buNone/>
            </a:pPr>
            <a:r>
              <a:rPr lang="en-US" i="0" dirty="0">
                <a:effectLst/>
                <a:latin typeface="Times New Roman" panose="02020603050405020304" pitchFamily="18" charset="0"/>
                <a:cs typeface="Times New Roman" panose="02020603050405020304" pitchFamily="18" charset="0"/>
              </a:rPr>
              <a:t>General responsibilities in this regard include:</a:t>
            </a:r>
          </a:p>
          <a:p>
            <a:pPr>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Firm Activities</a:t>
            </a:r>
            <a:r>
              <a:rPr lang="en-US" i="0" dirty="0">
                <a:effectLst/>
                <a:latin typeface="Times New Roman" panose="02020603050405020304" pitchFamily="18" charset="0"/>
                <a:cs typeface="Times New Roman" panose="02020603050405020304" pitchFamily="18" charset="0"/>
              </a:rPr>
              <a:t> - Determine the necessary activities and classify them.</a:t>
            </a:r>
          </a:p>
          <a:p>
            <a:pPr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Grouping</a:t>
            </a:r>
            <a:r>
              <a:rPr lang="en-US" i="0" dirty="0">
                <a:effectLst/>
                <a:latin typeface="Times New Roman" panose="02020603050405020304" pitchFamily="18" charset="0"/>
                <a:cs typeface="Times New Roman" panose="02020603050405020304" pitchFamily="18" charset="0"/>
              </a:rPr>
              <a:t> - Group company activities into workable departments.</a:t>
            </a:r>
          </a:p>
          <a:p>
            <a:pPr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Responsibility</a:t>
            </a:r>
            <a:r>
              <a:rPr lang="en-US" i="0" dirty="0">
                <a:effectLst/>
                <a:latin typeface="Times New Roman" panose="02020603050405020304" pitchFamily="18" charset="0"/>
                <a:cs typeface="Times New Roman" panose="02020603050405020304" pitchFamily="18" charset="0"/>
              </a:rPr>
              <a:t> - Assign authority and responsibility to subordinate managers.</a:t>
            </a:r>
          </a:p>
          <a:p>
            <a:pPr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Relationships</a:t>
            </a:r>
            <a:r>
              <a:rPr lang="en-US" i="0" dirty="0">
                <a:effectLst/>
                <a:latin typeface="Times New Roman" panose="02020603050405020304" pitchFamily="18" charset="0"/>
                <a:cs typeface="Times New Roman" panose="02020603050405020304" pitchFamily="18" charset="0"/>
              </a:rPr>
              <a:t> - Develop a working relationship between superiors and subordinates within the department or sub-unit.</a:t>
            </a:r>
          </a:p>
          <a:p>
            <a:pPr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Rules</a:t>
            </a:r>
            <a:r>
              <a:rPr lang="en-US" i="0" dirty="0">
                <a:effectLst/>
                <a:latin typeface="Times New Roman" panose="02020603050405020304" pitchFamily="18" charset="0"/>
                <a:cs typeface="Times New Roman" panose="02020603050405020304" pitchFamily="18" charset="0"/>
              </a:rPr>
              <a:t> - Create policies, procedures, and a plan for supervision.</a:t>
            </a:r>
          </a:p>
          <a:p>
            <a:endParaRPr lang="en-US" dirty="0"/>
          </a:p>
        </p:txBody>
      </p:sp>
    </p:spTree>
    <p:extLst>
      <p:ext uri="{BB962C8B-B14F-4D97-AF65-F5344CB8AC3E}">
        <p14:creationId xmlns:p14="http://schemas.microsoft.com/office/powerpoint/2010/main" val="21973616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387AF-D7E0-C10A-49D0-B0904C42E5D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DF13454-706E-B0EB-F5E0-AF80FB8A7BE3}"/>
              </a:ext>
            </a:extLst>
          </p:cNvPr>
          <p:cNvSpPr>
            <a:spLocks noGrp="1"/>
          </p:cNvSpPr>
          <p:nvPr>
            <p:ph idx="1"/>
          </p:nvPr>
        </p:nvSpPr>
        <p:spPr/>
        <p:txBody>
          <a:bodyPr/>
          <a:lstStyle/>
          <a:p>
            <a:pPr marL="0" indent="0">
              <a:buNone/>
            </a:pPr>
            <a:r>
              <a:rPr lang="en-US" dirty="0"/>
              <a:t>b</a:t>
            </a:r>
            <a:r>
              <a:rPr lang="en-US" dirty="0">
                <a:solidFill>
                  <a:srgbClr val="00B0F0"/>
                </a:solidFill>
                <a:latin typeface="Times New Roman" panose="02020603050405020304" pitchFamily="18" charset="0"/>
                <a:cs typeface="Times New Roman" panose="02020603050405020304" pitchFamily="18" charset="0"/>
              </a:rPr>
              <a:t>. Multidivisional structure</a:t>
            </a:r>
          </a:p>
          <a:p>
            <a:r>
              <a:rPr lang="en-US" dirty="0">
                <a:latin typeface="Times New Roman" panose="02020603050405020304" pitchFamily="18" charset="0"/>
                <a:cs typeface="Times New Roman" panose="02020603050405020304" pitchFamily="18" charset="0"/>
              </a:rPr>
              <a:t>It is based on multiple business operating within a larger organizational framework.</a:t>
            </a:r>
          </a:p>
          <a:p>
            <a:r>
              <a:rPr lang="en-US" dirty="0">
                <a:latin typeface="Times New Roman" panose="02020603050405020304" pitchFamily="18" charset="0"/>
                <a:cs typeface="Times New Roman" panose="02020603050405020304" pitchFamily="18" charset="0"/>
              </a:rPr>
              <a:t>In a multidivisional structure the firm is divided into different product divisions, each of which is responsible for a distinct business area.</a:t>
            </a:r>
          </a:p>
          <a:p>
            <a:r>
              <a:rPr lang="en-US" dirty="0" err="1">
                <a:latin typeface="Times New Roman" panose="02020603050405020304" pitchFamily="18" charset="0"/>
                <a:cs typeface="Times New Roman" panose="02020603050405020304" pitchFamily="18" charset="0"/>
              </a:rPr>
              <a:t>Eg.</a:t>
            </a:r>
            <a:r>
              <a:rPr lang="en-US" dirty="0">
                <a:latin typeface="Times New Roman" panose="02020603050405020304" pitchFamily="18" charset="0"/>
                <a:cs typeface="Times New Roman" panose="02020603050405020304" pitchFamily="18" charset="0"/>
              </a:rPr>
              <a:t> In a manufacturing company, rice production department, sugar production department, sugar production department etc.</a:t>
            </a:r>
          </a:p>
          <a:p>
            <a:pPr marL="0" indent="0">
              <a:buNone/>
            </a:pPr>
            <a:endParaRPr lang="en-US" dirty="0"/>
          </a:p>
        </p:txBody>
      </p:sp>
    </p:spTree>
    <p:extLst>
      <p:ext uri="{BB962C8B-B14F-4D97-AF65-F5344CB8AC3E}">
        <p14:creationId xmlns:p14="http://schemas.microsoft.com/office/powerpoint/2010/main" val="2000984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11B6E-EB8E-9C48-FF81-0EF2E7D17C16}"/>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21FF8743-C893-7980-936F-FD6C50282547}"/>
              </a:ext>
            </a:extLst>
          </p:cNvPr>
          <p:cNvPicPr>
            <a:picLocks noGrp="1" noChangeAspect="1"/>
          </p:cNvPicPr>
          <p:nvPr>
            <p:ph idx="1"/>
          </p:nvPr>
        </p:nvPicPr>
        <p:blipFill>
          <a:blip r:embed="rId2"/>
          <a:stretch>
            <a:fillRect/>
          </a:stretch>
        </p:blipFill>
        <p:spPr>
          <a:xfrm>
            <a:off x="2463800" y="1821973"/>
            <a:ext cx="7941822" cy="4765093"/>
          </a:xfrm>
          <a:prstGeom prst="rect">
            <a:avLst/>
          </a:prstGeom>
        </p:spPr>
      </p:pic>
    </p:spTree>
    <p:extLst>
      <p:ext uri="{BB962C8B-B14F-4D97-AF65-F5344CB8AC3E}">
        <p14:creationId xmlns:p14="http://schemas.microsoft.com/office/powerpoint/2010/main" val="22128724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83685-EDFC-DB09-ADE5-3C4F95C9CA0B}"/>
              </a:ext>
            </a:extLst>
          </p:cNvPr>
          <p:cNvSpPr>
            <a:spLocks noGrp="1"/>
          </p:cNvSpPr>
          <p:nvPr>
            <p:ph type="title"/>
          </p:nvPr>
        </p:nvSpPr>
        <p:spPr/>
        <p:txBody>
          <a:bodyPr/>
          <a:lstStyle/>
          <a:p>
            <a:endParaRPr lang="en-US"/>
          </a:p>
        </p:txBody>
      </p:sp>
      <p:graphicFrame>
        <p:nvGraphicFramePr>
          <p:cNvPr id="4" name="Content Placeholder 3">
            <a:extLst>
              <a:ext uri="{FF2B5EF4-FFF2-40B4-BE49-F238E27FC236}">
                <a16:creationId xmlns:a16="http://schemas.microsoft.com/office/drawing/2014/main" id="{9AF8DB8B-6D83-2595-A783-3133A4487339}"/>
              </a:ext>
            </a:extLst>
          </p:cNvPr>
          <p:cNvGraphicFramePr>
            <a:graphicFrameLocks noGrp="1"/>
          </p:cNvGraphicFramePr>
          <p:nvPr>
            <p:ph idx="1"/>
            <p:extLst>
              <p:ext uri="{D42A27DB-BD31-4B8C-83A1-F6EECF244321}">
                <p14:modId xmlns:p14="http://schemas.microsoft.com/office/powerpoint/2010/main" val="927759472"/>
              </p:ext>
            </p:extLst>
          </p:nvPr>
        </p:nvGraphicFramePr>
        <p:xfrm>
          <a:off x="1752600" y="2218266"/>
          <a:ext cx="9017000" cy="3749040"/>
        </p:xfrm>
        <a:graphic>
          <a:graphicData uri="http://schemas.openxmlformats.org/drawingml/2006/table">
            <a:tbl>
              <a:tblPr/>
              <a:tblGrid>
                <a:gridCol w="4351867">
                  <a:extLst>
                    <a:ext uri="{9D8B030D-6E8A-4147-A177-3AD203B41FA5}">
                      <a16:colId xmlns:a16="http://schemas.microsoft.com/office/drawing/2014/main" val="3647931566"/>
                    </a:ext>
                  </a:extLst>
                </a:gridCol>
                <a:gridCol w="4665133">
                  <a:extLst>
                    <a:ext uri="{9D8B030D-6E8A-4147-A177-3AD203B41FA5}">
                      <a16:colId xmlns:a16="http://schemas.microsoft.com/office/drawing/2014/main" val="505450764"/>
                    </a:ext>
                  </a:extLst>
                </a:gridCol>
              </a:tblGrid>
              <a:tr h="3581400">
                <a:tc>
                  <a:txBody>
                    <a:bodyPr/>
                    <a:lstStyle/>
                    <a:p>
                      <a:r>
                        <a:rPr lang="en-US" sz="2400" dirty="0">
                          <a:solidFill>
                            <a:srgbClr val="FF0000"/>
                          </a:solidFill>
                          <a:latin typeface="Times New Roman" panose="02020603050405020304" pitchFamily="18" charset="0"/>
                          <a:cs typeface="Times New Roman" panose="02020603050405020304" pitchFamily="18" charset="0"/>
                        </a:rPr>
                        <a:t>Advantages</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1.Suitable</a:t>
                      </a:r>
                    </a:p>
                    <a:p>
                      <a:r>
                        <a:rPr lang="en-US" sz="2400" dirty="0">
                          <a:latin typeface="Times New Roman" panose="02020603050405020304" pitchFamily="18" charset="0"/>
                          <a:cs typeface="Times New Roman" panose="02020603050405020304" pitchFamily="18" charset="0"/>
                        </a:rPr>
                        <a:t>2.Facilitates specialization</a:t>
                      </a:r>
                    </a:p>
                    <a:p>
                      <a:r>
                        <a:rPr lang="en-US" sz="2400" dirty="0">
                          <a:latin typeface="Times New Roman" panose="02020603050405020304" pitchFamily="18" charset="0"/>
                          <a:cs typeface="Times New Roman" panose="02020603050405020304" pitchFamily="18" charset="0"/>
                        </a:rPr>
                        <a:t>3.Maintain direct attention</a:t>
                      </a:r>
                    </a:p>
                    <a:p>
                      <a:r>
                        <a:rPr lang="en-US" sz="2400" dirty="0">
                          <a:latin typeface="Times New Roman" panose="02020603050405020304" pitchFamily="18" charset="0"/>
                          <a:cs typeface="Times New Roman" panose="02020603050405020304" pitchFamily="18" charset="0"/>
                        </a:rPr>
                        <a:t>4.Effective monitor and evaluation</a:t>
                      </a:r>
                    </a:p>
                    <a:p>
                      <a:r>
                        <a:rPr lang="en-US" sz="2400" dirty="0">
                          <a:latin typeface="Times New Roman" panose="02020603050405020304" pitchFamily="18" charset="0"/>
                          <a:cs typeface="Times New Roman" panose="02020603050405020304" pitchFamily="18" charset="0"/>
                        </a:rPr>
                        <a:t>5.Optimum use of resources</a:t>
                      </a:r>
                    </a:p>
                    <a:p>
                      <a:r>
                        <a:rPr lang="en-US" sz="2400" dirty="0">
                          <a:latin typeface="Times New Roman" panose="02020603050405020304" pitchFamily="18" charset="0"/>
                          <a:cs typeface="Times New Roman" panose="02020603050405020304" pitchFamily="18" charset="0"/>
                        </a:rPr>
                        <a:t>6.Efficiency integration </a:t>
                      </a:r>
                    </a:p>
                    <a:p>
                      <a:endParaRPr lang="en-US" sz="2400" dirty="0">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ap="flat" cmpd="sng" algn="ctr">
                      <a:solidFill>
                        <a:schemeClr val="tx1"/>
                      </a:solidFill>
                      <a:prstDash val="solid"/>
                      <a:round/>
                      <a:headEnd type="none" w="med" len="med"/>
                      <a:tailEnd type="none" w="med" len="med"/>
                    </a:lnR>
                    <a:lnT w="12700" cmpd="sng">
                      <a:solidFill>
                        <a:schemeClr val="tx1"/>
                      </a:solidFill>
                      <a:prstDash val="solid"/>
                    </a:lnT>
                    <a:lnB w="12700" cmpd="sng">
                      <a:solidFill>
                        <a:schemeClr val="tx1"/>
                      </a:solidFill>
                      <a:prstDash val="solid"/>
                    </a:lnB>
                  </a:tcPr>
                </a:tc>
                <a:tc>
                  <a:txBody>
                    <a:bodyPr/>
                    <a:lstStyle/>
                    <a:p>
                      <a:r>
                        <a:rPr lang="en-US" sz="2400" dirty="0">
                          <a:solidFill>
                            <a:srgbClr val="FF0000"/>
                          </a:solidFill>
                          <a:latin typeface="Times New Roman" panose="02020603050405020304" pitchFamily="18" charset="0"/>
                          <a:cs typeface="Times New Roman" panose="02020603050405020304" pitchFamily="18" charset="0"/>
                        </a:rPr>
                        <a:t>Disadvantages</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1.Source of conflict</a:t>
                      </a:r>
                    </a:p>
                    <a:p>
                      <a:r>
                        <a:rPr lang="en-US" sz="2400" dirty="0">
                          <a:latin typeface="Times New Roman" panose="02020603050405020304" pitchFamily="18" charset="0"/>
                          <a:cs typeface="Times New Roman" panose="02020603050405020304" pitchFamily="18" charset="0"/>
                        </a:rPr>
                        <a:t>2.Under utilization of capacity</a:t>
                      </a:r>
                    </a:p>
                    <a:p>
                      <a:r>
                        <a:rPr lang="en-US" sz="2400" dirty="0">
                          <a:latin typeface="Times New Roman" panose="02020603050405020304" pitchFamily="18" charset="0"/>
                          <a:cs typeface="Times New Roman" panose="02020603050405020304" pitchFamily="18" charset="0"/>
                        </a:rPr>
                        <a:t>3.Problems for effective control</a:t>
                      </a:r>
                    </a:p>
                    <a:p>
                      <a:r>
                        <a:rPr lang="en-US" sz="2400" dirty="0">
                          <a:latin typeface="Times New Roman" panose="02020603050405020304" pitchFamily="18" charset="0"/>
                          <a:cs typeface="Times New Roman" panose="02020603050405020304" pitchFamily="18" charset="0"/>
                        </a:rPr>
                        <a:t>4.Maximize administrative cost</a:t>
                      </a:r>
                    </a:p>
                    <a:p>
                      <a:r>
                        <a:rPr lang="en-US" sz="2400" dirty="0">
                          <a:latin typeface="Times New Roman" panose="02020603050405020304" pitchFamily="18" charset="0"/>
                          <a:cs typeface="Times New Roman" panose="02020603050405020304" pitchFamily="18" charset="0"/>
                        </a:rPr>
                        <a:t>5.Difficulty in coordination</a:t>
                      </a:r>
                    </a:p>
                    <a:p>
                      <a:r>
                        <a:rPr lang="en-US" sz="2400" dirty="0">
                          <a:latin typeface="Times New Roman" panose="02020603050405020304" pitchFamily="18" charset="0"/>
                          <a:cs typeface="Times New Roman" panose="02020603050405020304" pitchFamily="18" charset="0"/>
                        </a:rPr>
                        <a:t>6.More inter-dependency</a:t>
                      </a:r>
                    </a:p>
                    <a:p>
                      <a:r>
                        <a:rPr lang="en-US" sz="2400" dirty="0">
                          <a:latin typeface="Times New Roman" panose="02020603050405020304" pitchFamily="18" charset="0"/>
                          <a:cs typeface="Times New Roman" panose="02020603050405020304" pitchFamily="18" charset="0"/>
                        </a:rPr>
                        <a:t>7.Ignore common goal</a:t>
                      </a:r>
                    </a:p>
                    <a:p>
                      <a:endParaRPr lang="en-US" sz="2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mpd="sng">
                      <a:solidFill>
                        <a:schemeClr val="tx1"/>
                      </a:solidFill>
                      <a:prstDash val="soli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48416724"/>
                  </a:ext>
                </a:extLst>
              </a:tr>
            </a:tbl>
          </a:graphicData>
        </a:graphic>
      </p:graphicFrame>
      <p:cxnSp>
        <p:nvCxnSpPr>
          <p:cNvPr id="11" name="Straight Connector 10">
            <a:extLst>
              <a:ext uri="{FF2B5EF4-FFF2-40B4-BE49-F238E27FC236}">
                <a16:creationId xmlns:a16="http://schemas.microsoft.com/office/drawing/2014/main" id="{3184BC87-E787-04EC-F163-FF86D4150366}"/>
              </a:ext>
            </a:extLst>
          </p:cNvPr>
          <p:cNvCxnSpPr/>
          <p:nvPr/>
        </p:nvCxnSpPr>
        <p:spPr>
          <a:xfrm>
            <a:off x="1752600" y="2709333"/>
            <a:ext cx="901700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877922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9D0A8-CA56-20FB-A0C8-5AEBBB5D7717}"/>
              </a:ext>
            </a:extLst>
          </p:cNvPr>
          <p:cNvSpPr>
            <a:spLocks noGrp="1"/>
          </p:cNvSpPr>
          <p:nvPr>
            <p:ph type="title"/>
          </p:nvPr>
        </p:nvSpPr>
        <p:spPr/>
        <p:txBody>
          <a:bodyPr/>
          <a:lstStyle/>
          <a:p>
            <a:r>
              <a:rPr lang="en-US" dirty="0"/>
              <a:t>c. Geographic Structure</a:t>
            </a:r>
          </a:p>
        </p:txBody>
      </p:sp>
      <p:sp>
        <p:nvSpPr>
          <p:cNvPr id="3" name="Content Placeholder 2">
            <a:extLst>
              <a:ext uri="{FF2B5EF4-FFF2-40B4-BE49-F238E27FC236}">
                <a16:creationId xmlns:a16="http://schemas.microsoft.com/office/drawing/2014/main" id="{9F453259-8BD9-A3AA-1E3A-A78358CF2378}"/>
              </a:ext>
            </a:extLst>
          </p:cNvPr>
          <p:cNvSpPr>
            <a:spLocks noGrp="1"/>
          </p:cNvSpPr>
          <p:nvPr>
            <p:ph idx="1"/>
          </p:nvPr>
        </p:nvSpPr>
        <p:spPr/>
        <p:txBody>
          <a:bodyPr>
            <a:normAutofit lnSpcReduction="10000"/>
          </a:bodyPr>
          <a:lstStyle/>
          <a:p>
            <a:pPr algn="just"/>
            <a:r>
              <a:rPr lang="en-US" b="0" i="0" dirty="0">
                <a:solidFill>
                  <a:srgbClr val="2D2D2D"/>
                </a:solidFill>
                <a:effectLst/>
                <a:latin typeface="Times New Roman" panose="02020603050405020304" pitchFamily="18" charset="0"/>
                <a:cs typeface="Times New Roman" panose="02020603050405020304" pitchFamily="18" charset="0"/>
              </a:rPr>
              <a:t>A geographical organizational structure organizes people within an organization by geographic location. This structure creates specific divisions for each location. Each division acts as if it is its own company, combining different types of personnel for various business functions. For example, each division may have its own marketing department, production department, sales department, distribution department and more.</a:t>
            </a:r>
          </a:p>
          <a:p>
            <a:pPr algn="just"/>
            <a:r>
              <a:rPr lang="en-US" b="1" i="0" dirty="0">
                <a:solidFill>
                  <a:srgbClr val="222222"/>
                </a:solidFill>
                <a:effectLst/>
                <a:latin typeface="Times New Roman" panose="02020603050405020304" pitchFamily="18" charset="0"/>
                <a:cs typeface="Times New Roman" panose="02020603050405020304" pitchFamily="18" charset="0"/>
              </a:rPr>
              <a:t>Geographic organizational structures</a:t>
            </a:r>
            <a:r>
              <a:rPr lang="en-US" b="0" i="0" dirty="0">
                <a:solidFill>
                  <a:srgbClr val="222222"/>
                </a:solidFill>
                <a:effectLst/>
                <a:latin typeface="Times New Roman" panose="02020603050405020304" pitchFamily="18" charset="0"/>
                <a:cs typeface="Times New Roman" panose="02020603050405020304" pitchFamily="18" charset="0"/>
              </a:rPr>
              <a:t> are often well-suited for very large entities, such as </a:t>
            </a:r>
            <a:r>
              <a:rPr lang="en-US" b="0" i="0" dirty="0">
                <a:solidFill>
                  <a:srgbClr val="FF0000"/>
                </a:solidFill>
                <a:effectLst/>
                <a:latin typeface="Times New Roman" panose="02020603050405020304" pitchFamily="18" charset="0"/>
                <a:cs typeface="Times New Roman" panose="02020603050405020304" pitchFamily="18" charset="0"/>
              </a:rPr>
              <a:t>automobile manufacturers</a:t>
            </a:r>
            <a:r>
              <a:rPr lang="en-US" b="0" i="0" dirty="0">
                <a:solidFill>
                  <a:srgbClr val="222222"/>
                </a:solidFill>
                <a:effectLst/>
                <a:latin typeface="Times New Roman" panose="02020603050405020304" pitchFamily="18" charset="0"/>
                <a:cs typeface="Times New Roman" panose="02020603050405020304" pitchFamily="18" charset="0"/>
              </a:rPr>
              <a:t>, who need to locate production facilities in which labor costs are favorable and supplies readily available, but also need support organizations for dealerships that are located everywhere the company's autos are sold.</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99043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FF0D2-6745-F37C-92B5-98D7F769552D}"/>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B978FAAB-D564-C52C-7041-BF2A692A8CEC}"/>
              </a:ext>
            </a:extLst>
          </p:cNvPr>
          <p:cNvPicPr>
            <a:picLocks noGrp="1" noChangeAspect="1"/>
          </p:cNvPicPr>
          <p:nvPr>
            <p:ph idx="1"/>
          </p:nvPr>
        </p:nvPicPr>
        <p:blipFill>
          <a:blip r:embed="rId2"/>
          <a:stretch>
            <a:fillRect/>
          </a:stretch>
        </p:blipFill>
        <p:spPr>
          <a:xfrm>
            <a:off x="1371599" y="2145279"/>
            <a:ext cx="9125339" cy="3584955"/>
          </a:xfrm>
          <a:prstGeom prst="rect">
            <a:avLst/>
          </a:prstGeom>
        </p:spPr>
      </p:pic>
    </p:spTree>
    <p:extLst>
      <p:ext uri="{BB962C8B-B14F-4D97-AF65-F5344CB8AC3E}">
        <p14:creationId xmlns:p14="http://schemas.microsoft.com/office/powerpoint/2010/main" val="35175699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D249F-3913-FB2F-9E89-4E0FDAF9CA00}"/>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CA24B737-5517-5096-8C9C-6832109530E1}"/>
              </a:ext>
            </a:extLst>
          </p:cNvPr>
          <p:cNvPicPr>
            <a:picLocks noGrp="1" noChangeAspect="1"/>
          </p:cNvPicPr>
          <p:nvPr>
            <p:ph idx="1"/>
          </p:nvPr>
        </p:nvPicPr>
        <p:blipFill>
          <a:blip r:embed="rId2"/>
          <a:stretch>
            <a:fillRect/>
          </a:stretch>
        </p:blipFill>
        <p:spPr>
          <a:xfrm>
            <a:off x="1940767" y="1825624"/>
            <a:ext cx="8444203" cy="4681633"/>
          </a:xfrm>
          <a:prstGeom prst="rect">
            <a:avLst/>
          </a:prstGeom>
        </p:spPr>
      </p:pic>
    </p:spTree>
    <p:extLst>
      <p:ext uri="{BB962C8B-B14F-4D97-AF65-F5344CB8AC3E}">
        <p14:creationId xmlns:p14="http://schemas.microsoft.com/office/powerpoint/2010/main" val="38323909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99C8B-D6AF-326D-B054-65A466DC0A7B}"/>
              </a:ext>
            </a:extLst>
          </p:cNvPr>
          <p:cNvSpPr>
            <a:spLocks noGrp="1"/>
          </p:cNvSpPr>
          <p:nvPr>
            <p:ph type="title"/>
          </p:nvPr>
        </p:nvSpPr>
        <p:spPr/>
        <p:txBody>
          <a:bodyPr/>
          <a:lstStyle/>
          <a:p>
            <a:endParaRPr lang="en-US"/>
          </a:p>
        </p:txBody>
      </p:sp>
      <p:graphicFrame>
        <p:nvGraphicFramePr>
          <p:cNvPr id="4" name="Table 4">
            <a:extLst>
              <a:ext uri="{FF2B5EF4-FFF2-40B4-BE49-F238E27FC236}">
                <a16:creationId xmlns:a16="http://schemas.microsoft.com/office/drawing/2014/main" id="{C08321FE-1C57-D817-B5C5-46BA8A98BB06}"/>
              </a:ext>
            </a:extLst>
          </p:cNvPr>
          <p:cNvGraphicFramePr>
            <a:graphicFrameLocks noGrp="1"/>
          </p:cNvGraphicFramePr>
          <p:nvPr>
            <p:ph idx="1"/>
            <p:extLst>
              <p:ext uri="{D42A27DB-BD31-4B8C-83A1-F6EECF244321}">
                <p14:modId xmlns:p14="http://schemas.microsoft.com/office/powerpoint/2010/main" val="1605465329"/>
              </p:ext>
            </p:extLst>
          </p:nvPr>
        </p:nvGraphicFramePr>
        <p:xfrm>
          <a:off x="699796" y="1834956"/>
          <a:ext cx="10654005" cy="4916674"/>
        </p:xfrm>
        <a:graphic>
          <a:graphicData uri="http://schemas.openxmlformats.org/drawingml/2006/table">
            <a:tbl>
              <a:tblPr firstRow="1" bandRow="1">
                <a:tableStyleId>{5C22544A-7EE6-4342-B048-85BDC9FD1C3A}</a:tableStyleId>
              </a:tblPr>
              <a:tblGrid>
                <a:gridCol w="5068459">
                  <a:extLst>
                    <a:ext uri="{9D8B030D-6E8A-4147-A177-3AD203B41FA5}">
                      <a16:colId xmlns:a16="http://schemas.microsoft.com/office/drawing/2014/main" val="1710016875"/>
                    </a:ext>
                  </a:extLst>
                </a:gridCol>
                <a:gridCol w="5585546">
                  <a:extLst>
                    <a:ext uri="{9D8B030D-6E8A-4147-A177-3AD203B41FA5}">
                      <a16:colId xmlns:a16="http://schemas.microsoft.com/office/drawing/2014/main" val="3917395154"/>
                    </a:ext>
                  </a:extLst>
                </a:gridCol>
              </a:tblGrid>
              <a:tr h="400937">
                <a:tc>
                  <a:txBody>
                    <a:bodyPr/>
                    <a:lstStyle/>
                    <a:p>
                      <a:r>
                        <a:rPr lang="en-US" dirty="0"/>
                        <a:t>Advantages</a:t>
                      </a:r>
                    </a:p>
                  </a:txBody>
                  <a:tcPr/>
                </a:tc>
                <a:tc>
                  <a:txBody>
                    <a:bodyPr/>
                    <a:lstStyle/>
                    <a:p>
                      <a:r>
                        <a:rPr lang="en-US" dirty="0"/>
                        <a:t>Disadvantages</a:t>
                      </a:r>
                    </a:p>
                  </a:txBody>
                  <a:tcPr/>
                </a:tc>
                <a:extLst>
                  <a:ext uri="{0D108BD9-81ED-4DB2-BD59-A6C34878D82A}">
                    <a16:rowId xmlns:a16="http://schemas.microsoft.com/office/drawing/2014/main" val="999995474"/>
                  </a:ext>
                </a:extLst>
              </a:tr>
              <a:tr h="400937">
                <a:tc>
                  <a:txBody>
                    <a:bodyPr/>
                    <a:lstStyle/>
                    <a:p>
                      <a:r>
                        <a:rPr lang="en-US" b="0" dirty="0">
                          <a:latin typeface="Times New Roman" panose="02020603050405020304" pitchFamily="18" charset="0"/>
                          <a:cs typeface="Times New Roman" panose="02020603050405020304" pitchFamily="18" charset="0"/>
                        </a:rPr>
                        <a:t>Helps large companies stay flexible</a:t>
                      </a:r>
                    </a:p>
                  </a:txBody>
                  <a:tcPr/>
                </a:tc>
                <a:tc>
                  <a:txBody>
                    <a:bodyPr/>
                    <a:lstStyle/>
                    <a:p>
                      <a:r>
                        <a:rPr lang="en-US" b="0" dirty="0">
                          <a:latin typeface="Times New Roman" panose="02020603050405020304" pitchFamily="18" charset="0"/>
                          <a:cs typeface="Times New Roman" panose="02020603050405020304" pitchFamily="18" charset="0"/>
                        </a:rPr>
                        <a:t>All the function are duplicated at each location</a:t>
                      </a:r>
                    </a:p>
                  </a:txBody>
                  <a:tcPr/>
                </a:tc>
                <a:extLst>
                  <a:ext uri="{0D108BD9-81ED-4DB2-BD59-A6C34878D82A}">
                    <a16:rowId xmlns:a16="http://schemas.microsoft.com/office/drawing/2014/main" val="3995324583"/>
                  </a:ext>
                </a:extLst>
              </a:tr>
              <a:tr h="599829">
                <a:tc>
                  <a:txBody>
                    <a:bodyPr/>
                    <a:lstStyle/>
                    <a:p>
                      <a:r>
                        <a:rPr lang="en-US" b="0" dirty="0">
                          <a:latin typeface="Times New Roman" panose="02020603050405020304" pitchFamily="18" charset="0"/>
                          <a:cs typeface="Times New Roman" panose="02020603050405020304" pitchFamily="18" charset="0"/>
                        </a:rPr>
                        <a:t>Knows the customers problem</a:t>
                      </a:r>
                    </a:p>
                  </a:txBody>
                  <a:tcPr/>
                </a:tc>
                <a:tc>
                  <a:txBody>
                    <a:bodyPr/>
                    <a:lstStyle/>
                    <a:p>
                      <a:r>
                        <a:rPr lang="en-US" b="0" dirty="0">
                          <a:latin typeface="Times New Roman" panose="02020603050405020304" pitchFamily="18" charset="0"/>
                          <a:cs typeface="Times New Roman" panose="02020603050405020304" pitchFamily="18" charset="0"/>
                        </a:rPr>
                        <a:t>It may cause conflict between each location’s objectives and corporate objectives.</a:t>
                      </a:r>
                    </a:p>
                  </a:txBody>
                  <a:tcPr/>
                </a:tc>
                <a:extLst>
                  <a:ext uri="{0D108BD9-81ED-4DB2-BD59-A6C34878D82A}">
                    <a16:rowId xmlns:a16="http://schemas.microsoft.com/office/drawing/2014/main" val="3938822704"/>
                  </a:ext>
                </a:extLst>
              </a:tr>
              <a:tr h="856899">
                <a:tc>
                  <a:txBody>
                    <a:bodyPr/>
                    <a:lstStyle/>
                    <a:p>
                      <a:r>
                        <a:rPr lang="en-US" b="0" dirty="0">
                          <a:latin typeface="Times New Roman" panose="02020603050405020304" pitchFamily="18" charset="0"/>
                          <a:cs typeface="Times New Roman" panose="02020603050405020304" pitchFamily="18" charset="0"/>
                        </a:rPr>
                        <a:t>Allows for a quicker response to industry changes or customer needs</a:t>
                      </a:r>
                    </a:p>
                  </a:txBody>
                  <a:tcPr/>
                </a:tc>
                <a:tc>
                  <a:txBody>
                    <a:bodyPr/>
                    <a:lstStyle/>
                    <a:p>
                      <a:r>
                        <a:rPr lang="en-US" b="0" dirty="0">
                          <a:latin typeface="Times New Roman" panose="02020603050405020304" pitchFamily="18" charset="0"/>
                          <a:cs typeface="Times New Roman" panose="02020603050405020304" pitchFamily="18" charset="0"/>
                        </a:rPr>
                        <a:t>It may require extensive rules and regulations to coordinate and ensure uniformity of quality among locations.</a:t>
                      </a:r>
                    </a:p>
                  </a:txBody>
                  <a:tcPr/>
                </a:tc>
                <a:extLst>
                  <a:ext uri="{0D108BD9-81ED-4DB2-BD59-A6C34878D82A}">
                    <a16:rowId xmlns:a16="http://schemas.microsoft.com/office/drawing/2014/main" val="2138595581"/>
                  </a:ext>
                </a:extLst>
              </a:tr>
              <a:tr h="5998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latin typeface="Times New Roman" panose="02020603050405020304" pitchFamily="18" charset="0"/>
                          <a:cs typeface="Times New Roman" panose="02020603050405020304" pitchFamily="18" charset="0"/>
                        </a:rPr>
                        <a:t>Promotes independence</a:t>
                      </a:r>
                    </a:p>
                    <a:p>
                      <a:endParaRPr lang="en-US" b="0" dirty="0">
                        <a:latin typeface="Times New Roman" panose="02020603050405020304" pitchFamily="18" charset="0"/>
                        <a:cs typeface="Times New Roman" panose="02020603050405020304" pitchFamily="18" charset="0"/>
                      </a:endParaRPr>
                    </a:p>
                  </a:txBody>
                  <a:tcPr/>
                </a:tc>
                <a:tc>
                  <a:txBody>
                    <a:bodyPr/>
                    <a:lstStyle/>
                    <a:p>
                      <a:r>
                        <a:rPr lang="en-US" b="0" dirty="0">
                          <a:latin typeface="Times New Roman" panose="02020603050405020304" pitchFamily="18" charset="0"/>
                          <a:cs typeface="Times New Roman" panose="02020603050405020304" pitchFamily="18" charset="0"/>
                        </a:rPr>
                        <a:t>It doesn’t foster employee’s knowledge of problems at other locations.</a:t>
                      </a:r>
                    </a:p>
                  </a:txBody>
                  <a:tcPr/>
                </a:tc>
                <a:extLst>
                  <a:ext uri="{0D108BD9-81ED-4DB2-BD59-A6C34878D82A}">
                    <a16:rowId xmlns:a16="http://schemas.microsoft.com/office/drawing/2014/main" val="968604808"/>
                  </a:ext>
                </a:extLst>
              </a:tr>
              <a:tr h="5998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Easier to coordinate</a:t>
                      </a:r>
                    </a:p>
                    <a:p>
                      <a:endParaRPr lang="en-US"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Lack of company culture</a:t>
                      </a:r>
                    </a:p>
                    <a:p>
                      <a:endParaRPr lang="en-US"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28155185"/>
                  </a:ext>
                </a:extLst>
              </a:tr>
              <a:tr h="5998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Ability to track profits</a:t>
                      </a:r>
                    </a:p>
                    <a:p>
                      <a:endParaRPr lang="en-US"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Difference in employee expertise</a:t>
                      </a:r>
                    </a:p>
                    <a:p>
                      <a:endParaRPr lang="en-US"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937092394"/>
                  </a:ext>
                </a:extLst>
              </a:tr>
              <a:tr h="5998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Better efficiency for division</a:t>
                      </a:r>
                    </a:p>
                    <a:p>
                      <a:endParaRPr lang="en-US" b="0" dirty="0">
                        <a:latin typeface="Times New Roman" panose="02020603050405020304" pitchFamily="18" charset="0"/>
                        <a:cs typeface="Times New Roman" panose="02020603050405020304" pitchFamily="18" charset="0"/>
                      </a:endParaRPr>
                    </a:p>
                  </a:txBody>
                  <a:tcPr/>
                </a:tc>
                <a:tc>
                  <a:txBody>
                    <a:bodyPr/>
                    <a:lstStyle/>
                    <a:p>
                      <a:endParaRPr lang="en-US"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202168909"/>
                  </a:ext>
                </a:extLst>
              </a:tr>
            </a:tbl>
          </a:graphicData>
        </a:graphic>
      </p:graphicFrame>
    </p:spTree>
    <p:extLst>
      <p:ext uri="{BB962C8B-B14F-4D97-AF65-F5344CB8AC3E}">
        <p14:creationId xmlns:p14="http://schemas.microsoft.com/office/powerpoint/2010/main" val="34955871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6E87E-EB61-D16C-5254-A0A57486457E}"/>
              </a:ext>
            </a:extLst>
          </p:cNvPr>
          <p:cNvSpPr>
            <a:spLocks noGrp="1"/>
          </p:cNvSpPr>
          <p:nvPr>
            <p:ph type="title"/>
          </p:nvPr>
        </p:nvSpPr>
        <p:spPr/>
        <p:txBody>
          <a:bodyPr>
            <a:normAutofit/>
          </a:bodyPr>
          <a:lstStyle/>
          <a:p>
            <a:r>
              <a:rPr lang="en-US" sz="3100" b="1" i="0" dirty="0">
                <a:solidFill>
                  <a:srgbClr val="2D2D2D"/>
                </a:solidFill>
                <a:effectLst/>
                <a:latin typeface="Times New Roman" panose="02020603050405020304" pitchFamily="18" charset="0"/>
                <a:cs typeface="Times New Roman" panose="02020603050405020304" pitchFamily="18" charset="0"/>
              </a:rPr>
              <a:t>Advantages of geographical organizational structure</a:t>
            </a:r>
            <a:br>
              <a:rPr lang="en-US" b="1" i="0" dirty="0">
                <a:solidFill>
                  <a:srgbClr val="2D2D2D"/>
                </a:solidFill>
                <a:effectLst/>
                <a:latin typeface="Noto Sans" panose="020B0502040504020204" pitchFamily="34" charset="0"/>
              </a:rPr>
            </a:br>
            <a:endParaRPr lang="en-US" dirty="0"/>
          </a:p>
        </p:txBody>
      </p:sp>
      <p:sp>
        <p:nvSpPr>
          <p:cNvPr id="3" name="Content Placeholder 2">
            <a:extLst>
              <a:ext uri="{FF2B5EF4-FFF2-40B4-BE49-F238E27FC236}">
                <a16:creationId xmlns:a16="http://schemas.microsoft.com/office/drawing/2014/main" id="{5315738C-1CA0-2D81-648F-357F77D211AD}"/>
              </a:ext>
            </a:extLst>
          </p:cNvPr>
          <p:cNvSpPr>
            <a:spLocks noGrp="1"/>
          </p:cNvSpPr>
          <p:nvPr>
            <p:ph idx="1"/>
          </p:nvPr>
        </p:nvSpPr>
        <p:spPr/>
        <p:txBody>
          <a:bodyPr>
            <a:normAutofit fontScale="62500" lnSpcReduction="20000"/>
          </a:bodyPr>
          <a:lstStyle/>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Better efficiency for division</a:t>
            </a:r>
          </a:p>
          <a:p>
            <a:pPr marL="0" indent="0" algn="l">
              <a:buNone/>
            </a:pPr>
            <a:r>
              <a:rPr lang="en-US" b="0" i="0" dirty="0">
                <a:solidFill>
                  <a:srgbClr val="2D2D2D"/>
                </a:solidFill>
                <a:effectLst/>
                <a:latin typeface="Times New Roman" panose="02020603050405020304" pitchFamily="18" charset="0"/>
                <a:cs typeface="Times New Roman" panose="02020603050405020304" pitchFamily="18" charset="0"/>
              </a:rPr>
              <a:t>Geographical organization structures combine employees from different specialties. This may help locations develop solutions and respond to clients faster. This may help with more efficient operations than at a centralized location.</a:t>
            </a:r>
          </a:p>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Easier to coordinate</a:t>
            </a:r>
          </a:p>
          <a:p>
            <a:pPr algn="l"/>
            <a:r>
              <a:rPr lang="en-US" b="0" i="0" dirty="0">
                <a:solidFill>
                  <a:srgbClr val="2D2D2D"/>
                </a:solidFill>
                <a:effectLst/>
                <a:latin typeface="Times New Roman" panose="02020603050405020304" pitchFamily="18" charset="0"/>
                <a:cs typeface="Times New Roman" panose="02020603050405020304" pitchFamily="18" charset="0"/>
              </a:rPr>
              <a:t>With geographical organization structures, each local division acts as its own business. All members of the business works in the same location. This makes it easier for employees to coordinate meetings with each other and meeting the challenges of the specific geographic location.</a:t>
            </a:r>
          </a:p>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Improved focus</a:t>
            </a:r>
          </a:p>
          <a:p>
            <a:pPr algn="l"/>
            <a:r>
              <a:rPr lang="en-US" b="0" i="0" dirty="0">
                <a:solidFill>
                  <a:srgbClr val="2D2D2D"/>
                </a:solidFill>
                <a:effectLst/>
                <a:latin typeface="Times New Roman" panose="02020603050405020304" pitchFamily="18" charset="0"/>
                <a:cs typeface="Times New Roman" panose="02020603050405020304" pitchFamily="18" charset="0"/>
              </a:rPr>
              <a:t>Working in local divisions allows employees only to focus on the objectives of their specific location. This may improve operational efficiency and overall results. Companies may enjoy increased profitability as a result.</a:t>
            </a:r>
          </a:p>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Leadership opportunities</a:t>
            </a:r>
          </a:p>
          <a:p>
            <a:pPr algn="l"/>
            <a:r>
              <a:rPr lang="en-US" b="0" i="0" dirty="0">
                <a:solidFill>
                  <a:srgbClr val="2D2D2D"/>
                </a:solidFill>
                <a:effectLst/>
                <a:latin typeface="Times New Roman" panose="02020603050405020304" pitchFamily="18" charset="0"/>
                <a:cs typeface="Times New Roman" panose="02020603050405020304" pitchFamily="18" charset="0"/>
              </a:rPr>
              <a:t>The local divisions of businesses with geographical organizational structures require managers with effective leadership at each location. This provides managers with the opportunity to complete on-the-job training and gain valuable experience. These leadership opportunities train managers how to lead at the top of the chain of command, preparing them for potential C-level positions within the company.</a:t>
            </a:r>
          </a:p>
          <a:p>
            <a:endParaRPr lang="en-US" dirty="0"/>
          </a:p>
        </p:txBody>
      </p:sp>
    </p:spTree>
    <p:extLst>
      <p:ext uri="{BB962C8B-B14F-4D97-AF65-F5344CB8AC3E}">
        <p14:creationId xmlns:p14="http://schemas.microsoft.com/office/powerpoint/2010/main" val="19674452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9C121-0E60-4F77-CA96-6BF393567ED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5A0AE2B-6CC9-8B7D-3225-24E6747445E5}"/>
              </a:ext>
            </a:extLst>
          </p:cNvPr>
          <p:cNvSpPr>
            <a:spLocks noGrp="1"/>
          </p:cNvSpPr>
          <p:nvPr>
            <p:ph idx="1"/>
          </p:nvPr>
        </p:nvSpPr>
        <p:spPr/>
        <p:txBody>
          <a:bodyPr>
            <a:normAutofit fontScale="70000" lnSpcReduction="20000"/>
          </a:bodyPr>
          <a:lstStyle/>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Ability to track profits</a:t>
            </a:r>
          </a:p>
          <a:p>
            <a:pPr algn="l"/>
            <a:r>
              <a:rPr lang="en-US" b="0" i="0" dirty="0">
                <a:solidFill>
                  <a:srgbClr val="2D2D2D"/>
                </a:solidFill>
                <a:effectLst/>
                <a:latin typeface="Times New Roman" panose="02020603050405020304" pitchFamily="18" charset="0"/>
                <a:cs typeface="Times New Roman" panose="02020603050405020304" pitchFamily="18" charset="0"/>
              </a:rPr>
              <a:t>The geographic sales organization structure allows company to better track their profits based on location. Companies can track the sales performance for specific geographic locations or divisions. Also, different regions may have different profit margins, sales practices and revenues based on customer demands.</a:t>
            </a:r>
          </a:p>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Improved customer communication</a:t>
            </a:r>
          </a:p>
          <a:p>
            <a:pPr algn="l"/>
            <a:r>
              <a:rPr lang="en-US" b="0" i="0" dirty="0">
                <a:solidFill>
                  <a:srgbClr val="2D2D2D"/>
                </a:solidFill>
                <a:effectLst/>
                <a:latin typeface="Times New Roman" panose="02020603050405020304" pitchFamily="18" charset="0"/>
                <a:cs typeface="Times New Roman" panose="02020603050405020304" pitchFamily="18" charset="0"/>
              </a:rPr>
              <a:t>The local divisions created by geographical organizational structures often allows for improved customer communication. Local managers can maintain a regional focus, tailoring the division's operations to best fit the needs and demands of the local customers. Also, working locally often allows employees to communicate with and build and maintain relationships with customers more easily.</a:t>
            </a:r>
          </a:p>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Flexible market response</a:t>
            </a:r>
          </a:p>
          <a:p>
            <a:pPr algn="l"/>
            <a:r>
              <a:rPr lang="en-US" b="0" i="0" dirty="0">
                <a:solidFill>
                  <a:srgbClr val="2D2D2D"/>
                </a:solidFill>
                <a:effectLst/>
                <a:latin typeface="Times New Roman" panose="02020603050405020304" pitchFamily="18" charset="0"/>
                <a:cs typeface="Times New Roman" panose="02020603050405020304" pitchFamily="18" charset="0"/>
              </a:rPr>
              <a:t>Geographic divisions are familiar with the local conditions of the area they serve. They're able to better monitor geographic changes. Divisions have the autonomy to make decisions related to altering operations in response to changes in customer demands, needs or preferences.</a:t>
            </a:r>
          </a:p>
          <a:p>
            <a:endParaRPr lang="en-US" dirty="0"/>
          </a:p>
        </p:txBody>
      </p:sp>
    </p:spTree>
    <p:extLst>
      <p:ext uri="{BB962C8B-B14F-4D97-AF65-F5344CB8AC3E}">
        <p14:creationId xmlns:p14="http://schemas.microsoft.com/office/powerpoint/2010/main" val="36254599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E4F36-DF1C-451E-BDE3-BAE1FCEDB98E}"/>
              </a:ext>
            </a:extLst>
          </p:cNvPr>
          <p:cNvSpPr>
            <a:spLocks noGrp="1"/>
          </p:cNvSpPr>
          <p:nvPr>
            <p:ph type="title"/>
          </p:nvPr>
        </p:nvSpPr>
        <p:spPr/>
        <p:txBody>
          <a:bodyPr>
            <a:noAutofit/>
          </a:bodyPr>
          <a:lstStyle/>
          <a:p>
            <a:r>
              <a:rPr lang="en-US" sz="3200" b="1" i="0" dirty="0">
                <a:solidFill>
                  <a:srgbClr val="2D2D2D"/>
                </a:solidFill>
                <a:effectLst/>
                <a:latin typeface="Times New Roman" panose="02020603050405020304" pitchFamily="18" charset="0"/>
                <a:cs typeface="Times New Roman" panose="02020603050405020304" pitchFamily="18" charset="0"/>
              </a:rPr>
              <a:t>Disadvantages of geographical organizational structure</a:t>
            </a:r>
            <a:br>
              <a:rPr lang="en-US" sz="3200" b="1" i="0" dirty="0">
                <a:solidFill>
                  <a:srgbClr val="2D2D2D"/>
                </a:solidFill>
                <a:effectLst/>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9752D84-1626-0FD6-B761-3C1CE06EA711}"/>
              </a:ext>
            </a:extLst>
          </p:cNvPr>
          <p:cNvSpPr>
            <a:spLocks noGrp="1"/>
          </p:cNvSpPr>
          <p:nvPr>
            <p:ph idx="1"/>
          </p:nvPr>
        </p:nvSpPr>
        <p:spPr/>
        <p:txBody>
          <a:bodyPr>
            <a:normAutofit fontScale="92500" lnSpcReduction="20000"/>
          </a:bodyPr>
          <a:lstStyle/>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Duplicate activities</a:t>
            </a:r>
          </a:p>
          <a:p>
            <a:pPr algn="l"/>
            <a:r>
              <a:rPr lang="en-US" b="0" i="0" dirty="0">
                <a:solidFill>
                  <a:srgbClr val="2D2D2D"/>
                </a:solidFill>
                <a:effectLst/>
                <a:latin typeface="Times New Roman" panose="02020603050405020304" pitchFamily="18" charset="0"/>
                <a:cs typeface="Times New Roman" panose="02020603050405020304" pitchFamily="18" charset="0"/>
              </a:rPr>
              <a:t>Each division within a geographical organizational structure has their own departments. For example, each location has its own marketing department, research department, warehouse and more. This may lead to duplicate activities throughout the company. While departments at each individual location may increase efficiency at the location, it may decrease overall efficiency for the company.</a:t>
            </a:r>
          </a:p>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More expensive</a:t>
            </a:r>
          </a:p>
          <a:p>
            <a:pPr algn="l"/>
            <a:r>
              <a:rPr lang="en-US" b="0" i="0" dirty="0">
                <a:solidFill>
                  <a:srgbClr val="2D2D2D"/>
                </a:solidFill>
                <a:effectLst/>
                <a:latin typeface="Times New Roman" panose="02020603050405020304" pitchFamily="18" charset="0"/>
                <a:cs typeface="Times New Roman" panose="02020603050405020304" pitchFamily="18" charset="0"/>
              </a:rPr>
              <a:t>Geographic organization structures may be more expensive. These structures may use more resources, especially with duplicate infrastructures or activities within the organization. Companies with this organizational structure may sacrifice economies of scale. Production may increase, but costs may also increase.</a:t>
            </a:r>
          </a:p>
          <a:p>
            <a:endParaRPr lang="en-US" dirty="0"/>
          </a:p>
        </p:txBody>
      </p:sp>
    </p:spTree>
    <p:extLst>
      <p:ext uri="{BB962C8B-B14F-4D97-AF65-F5344CB8AC3E}">
        <p14:creationId xmlns:p14="http://schemas.microsoft.com/office/powerpoint/2010/main" val="1296351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6AE21-C9E2-01BF-5850-6CA37A9CC676}"/>
              </a:ext>
            </a:extLst>
          </p:cNvPr>
          <p:cNvSpPr>
            <a:spLocks noGrp="1"/>
          </p:cNvSpPr>
          <p:nvPr>
            <p:ph type="title"/>
          </p:nvPr>
        </p:nvSpPr>
        <p:spPr/>
        <p:txBody>
          <a:bodyPr/>
          <a:lstStyle/>
          <a:p>
            <a:r>
              <a:rPr lang="en-US" dirty="0"/>
              <a:t>Process of organizing</a:t>
            </a:r>
          </a:p>
        </p:txBody>
      </p:sp>
      <p:sp>
        <p:nvSpPr>
          <p:cNvPr id="3" name="Content Placeholder 2">
            <a:extLst>
              <a:ext uri="{FF2B5EF4-FFF2-40B4-BE49-F238E27FC236}">
                <a16:creationId xmlns:a16="http://schemas.microsoft.com/office/drawing/2014/main" id="{1F25ABE1-608E-6A87-7CA5-EAAD27C96F81}"/>
              </a:ext>
            </a:extLst>
          </p:cNvPr>
          <p:cNvSpPr>
            <a:spLocks noGrp="1"/>
          </p:cNvSpPr>
          <p:nvPr>
            <p:ph idx="1"/>
          </p:nvPr>
        </p:nvSpPr>
        <p:spPr/>
        <p:txBody>
          <a:bodyPr/>
          <a:lstStyle/>
          <a:p>
            <a:pPr marL="514350" indent="-514350">
              <a:buFont typeface="+mj-lt"/>
              <a:buAutoNum type="arabicPeriod"/>
            </a:pPr>
            <a:r>
              <a:rPr lang="en-US" dirty="0">
                <a:latin typeface="Times New Roman" panose="02020603050405020304" pitchFamily="18" charset="0"/>
                <a:cs typeface="Times New Roman" panose="02020603050405020304" pitchFamily="18" charset="0"/>
              </a:rPr>
              <a:t>Determination of work</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Division of work</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Grouping of work</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Assigning duties</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Delegation of authority</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Coordination of work</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Follow up</a:t>
            </a:r>
          </a:p>
        </p:txBody>
      </p:sp>
    </p:spTree>
    <p:extLst>
      <p:ext uri="{BB962C8B-B14F-4D97-AF65-F5344CB8AC3E}">
        <p14:creationId xmlns:p14="http://schemas.microsoft.com/office/powerpoint/2010/main" val="36498928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3A0DF-D191-C8CA-EB26-1FC7A602DBB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C3E708F-D734-B615-C6C9-6CB589703A5D}"/>
              </a:ext>
            </a:extLst>
          </p:cNvPr>
          <p:cNvSpPr>
            <a:spLocks noGrp="1"/>
          </p:cNvSpPr>
          <p:nvPr>
            <p:ph idx="1"/>
          </p:nvPr>
        </p:nvSpPr>
        <p:spPr/>
        <p:txBody>
          <a:bodyPr>
            <a:normAutofit fontScale="62500" lnSpcReduction="20000"/>
          </a:bodyPr>
          <a:lstStyle/>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Competition for resources</a:t>
            </a:r>
          </a:p>
          <a:p>
            <a:pPr algn="l"/>
            <a:r>
              <a:rPr lang="en-US" b="0" i="0" dirty="0">
                <a:solidFill>
                  <a:srgbClr val="2D2D2D"/>
                </a:solidFill>
                <a:effectLst/>
                <a:latin typeface="Times New Roman" panose="02020603050405020304" pitchFamily="18" charset="0"/>
                <a:cs typeface="Times New Roman" panose="02020603050405020304" pitchFamily="18" charset="0"/>
              </a:rPr>
              <a:t>Some companies may have limited access to resource. This may make it difficult to supply each division with the resources it needs. This may cause scarcity and unhealthy competition across divisions.</a:t>
            </a:r>
          </a:p>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Difference in employee expertise</a:t>
            </a:r>
          </a:p>
          <a:p>
            <a:pPr algn="l"/>
            <a:r>
              <a:rPr lang="en-US" b="0" i="0" dirty="0">
                <a:solidFill>
                  <a:srgbClr val="2D2D2D"/>
                </a:solidFill>
                <a:effectLst/>
                <a:latin typeface="Times New Roman" panose="02020603050405020304" pitchFamily="18" charset="0"/>
                <a:cs typeface="Times New Roman" panose="02020603050405020304" pitchFamily="18" charset="0"/>
              </a:rPr>
              <a:t>Each division employs employees with different backgrounds and expertise. These diverse teams provide their division with unique strengths and a better understanding of the local area. However, expertise will vary at different locations, possibly causing inconsistencies in the company's efforts.</a:t>
            </a:r>
          </a:p>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Potential conflict</a:t>
            </a:r>
          </a:p>
          <a:p>
            <a:pPr algn="l"/>
            <a:r>
              <a:rPr lang="en-US" b="0" i="0" dirty="0">
                <a:solidFill>
                  <a:srgbClr val="2D2D2D"/>
                </a:solidFill>
                <a:effectLst/>
                <a:latin typeface="Times New Roman" panose="02020603050405020304" pitchFamily="18" charset="0"/>
                <a:cs typeface="Times New Roman" panose="02020603050405020304" pitchFamily="18" charset="0"/>
              </a:rPr>
              <a:t>The divisions in companies with geographical organizational structures often have autonomy to make their own decisions. However, this decentralized approach to decision making may cause conflicts between local division management and central or corporate management at headquarters. As a result, corporate management may impose policies on the local divisions that reduce their autonomy.</a:t>
            </a:r>
          </a:p>
          <a:p>
            <a:pPr marL="0" indent="0" algn="l">
              <a:buNone/>
            </a:pPr>
            <a:r>
              <a:rPr lang="en-US" b="1" i="0" dirty="0">
                <a:solidFill>
                  <a:srgbClr val="2D2D2D"/>
                </a:solidFill>
                <a:effectLst/>
                <a:latin typeface="Times New Roman" panose="02020603050405020304" pitchFamily="18" charset="0"/>
                <a:cs typeface="Times New Roman" panose="02020603050405020304" pitchFamily="18" charset="0"/>
              </a:rPr>
              <a:t>Lack of company culture</a:t>
            </a:r>
          </a:p>
          <a:p>
            <a:pPr algn="l"/>
            <a:r>
              <a:rPr lang="en-US" b="0" i="0" dirty="0">
                <a:solidFill>
                  <a:srgbClr val="2D2D2D"/>
                </a:solidFill>
                <a:effectLst/>
                <a:latin typeface="Times New Roman" panose="02020603050405020304" pitchFamily="18" charset="0"/>
                <a:cs typeface="Times New Roman" panose="02020603050405020304" pitchFamily="18" charset="0"/>
              </a:rPr>
              <a:t>Companies with geographical organizational structures may struggle to develop a cohesive company culture. There may be difficulties communicating or coordinating among different divisions. However, each division may develop its own strong company culture.</a:t>
            </a:r>
            <a:endParaRPr lang="en-US" b="0" i="0" dirty="0">
              <a:solidFill>
                <a:srgbClr val="000000"/>
              </a:solidFill>
              <a:effectLst/>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546120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306A4-0B6C-228A-F760-DA5C64711790}"/>
              </a:ext>
            </a:extLst>
          </p:cNvPr>
          <p:cNvSpPr>
            <a:spLocks noGrp="1"/>
          </p:cNvSpPr>
          <p:nvPr>
            <p:ph type="title"/>
          </p:nvPr>
        </p:nvSpPr>
        <p:spPr/>
        <p:txBody>
          <a:bodyPr/>
          <a:lstStyle/>
          <a:p>
            <a:r>
              <a:rPr lang="en-US" dirty="0"/>
              <a:t>d. Matrix structure</a:t>
            </a:r>
          </a:p>
        </p:txBody>
      </p:sp>
      <p:sp>
        <p:nvSpPr>
          <p:cNvPr id="3" name="Content Placeholder 2">
            <a:extLst>
              <a:ext uri="{FF2B5EF4-FFF2-40B4-BE49-F238E27FC236}">
                <a16:creationId xmlns:a16="http://schemas.microsoft.com/office/drawing/2014/main" id="{137254DB-F9A5-5B33-F4AF-A64BF81BA7C6}"/>
              </a:ext>
            </a:extLst>
          </p:cNvPr>
          <p:cNvSpPr>
            <a:spLocks noGrp="1"/>
          </p:cNvSpPr>
          <p:nvPr>
            <p:ph idx="1"/>
          </p:nvPr>
        </p:nvSpPr>
        <p:spPr/>
        <p:txBody>
          <a:bodyPr>
            <a:normAutofit lnSpcReduction="10000"/>
          </a:bodyPr>
          <a:lstStyle/>
          <a:p>
            <a:pPr algn="l"/>
            <a:r>
              <a:rPr lang="en-US" dirty="0">
                <a:latin typeface="Times New Roman" panose="02020603050405020304" pitchFamily="18" charset="0"/>
                <a:cs typeface="Times New Roman" panose="02020603050405020304" pitchFamily="18" charset="0"/>
              </a:rPr>
              <a:t>A</a:t>
            </a:r>
            <a:r>
              <a:rPr lang="en-US" b="0" i="0" dirty="0">
                <a:effectLst/>
                <a:latin typeface="Times New Roman" panose="02020603050405020304" pitchFamily="18" charset="0"/>
                <a:cs typeface="Times New Roman" panose="02020603050405020304" pitchFamily="18" charset="0"/>
              </a:rPr>
              <a:t> structure in which people and resources are grouped in two ways simultaneously by </a:t>
            </a:r>
            <a:r>
              <a:rPr lang="en-US" b="0" i="0" dirty="0">
                <a:solidFill>
                  <a:srgbClr val="FF0000"/>
                </a:solidFill>
                <a:effectLst/>
                <a:latin typeface="Times New Roman" panose="02020603050405020304" pitchFamily="18" charset="0"/>
                <a:cs typeface="Times New Roman" panose="02020603050405020304" pitchFamily="18" charset="0"/>
              </a:rPr>
              <a:t>function</a:t>
            </a:r>
            <a:r>
              <a:rPr lang="en-US" b="0" i="0" dirty="0">
                <a:effectLst/>
                <a:latin typeface="Times New Roman" panose="02020603050405020304" pitchFamily="18" charset="0"/>
                <a:cs typeface="Times New Roman" panose="02020603050405020304" pitchFamily="18" charset="0"/>
              </a:rPr>
              <a:t> and by</a:t>
            </a:r>
            <a:r>
              <a:rPr lang="en-US" b="0" i="0" dirty="0">
                <a:solidFill>
                  <a:srgbClr val="FF0000"/>
                </a:solidFill>
                <a:effectLst/>
                <a:latin typeface="Times New Roman" panose="02020603050405020304" pitchFamily="18" charset="0"/>
                <a:cs typeface="Times New Roman" panose="02020603050405020304" pitchFamily="18" charset="0"/>
              </a:rPr>
              <a:t> project or product</a:t>
            </a:r>
          </a:p>
          <a:p>
            <a:pPr algn="l"/>
            <a:r>
              <a:rPr lang="en-US" b="0" i="0" dirty="0">
                <a:effectLst/>
                <a:latin typeface="Times New Roman" panose="02020603050405020304" pitchFamily="18" charset="0"/>
                <a:cs typeface="Times New Roman" panose="02020603050405020304" pitchFamily="18" charset="0"/>
              </a:rPr>
              <a:t>A matrix structure is a combination of two or more types of organizational structures. It is a way of arranging your business so that you set up reporting relationships as a grid, or a matrix, rather than in the traditional hierarchy.</a:t>
            </a:r>
          </a:p>
          <a:p>
            <a:pPr algn="l"/>
            <a:r>
              <a:rPr lang="en-US" b="0" i="0" dirty="0">
                <a:effectLst/>
                <a:latin typeface="Times New Roman" panose="02020603050405020304" pitchFamily="18" charset="0"/>
                <a:cs typeface="Times New Roman" panose="02020603050405020304" pitchFamily="18" charset="0"/>
              </a:rPr>
              <a:t>In this structure, employees usually have </a:t>
            </a:r>
            <a:r>
              <a:rPr lang="en-US" b="1" i="0" dirty="0">
                <a:effectLst/>
                <a:latin typeface="Times New Roman" panose="02020603050405020304" pitchFamily="18" charset="0"/>
                <a:cs typeface="Times New Roman" panose="02020603050405020304" pitchFamily="18" charset="0"/>
              </a:rPr>
              <a:t>dual reporting relationships</a:t>
            </a:r>
            <a:r>
              <a:rPr lang="en-US" b="0" i="0" dirty="0">
                <a:effectLst/>
                <a:latin typeface="Times New Roman" panose="02020603050405020304" pitchFamily="18" charset="0"/>
                <a:cs typeface="Times New Roman" panose="02020603050405020304" pitchFamily="18" charset="0"/>
              </a:rPr>
              <a:t> - generally to their functional manager as well as the project manager. Typically, one reporting line will take priority over the other (</a:t>
            </a:r>
            <a:r>
              <a:rPr lang="en-US" b="0" i="0" dirty="0" err="1">
                <a:effectLst/>
                <a:latin typeface="Times New Roman" panose="02020603050405020304" pitchFamily="18" charset="0"/>
                <a:cs typeface="Times New Roman" panose="02020603050405020304" pitchFamily="18" charset="0"/>
              </a:rPr>
              <a:t>eg</a:t>
            </a:r>
            <a:r>
              <a:rPr lang="en-US" b="0" i="0" dirty="0">
                <a:effectLst/>
                <a:latin typeface="Times New Roman" panose="02020603050405020304" pitchFamily="18" charset="0"/>
                <a:cs typeface="Times New Roman" panose="02020603050405020304" pitchFamily="18" charset="0"/>
              </a:rPr>
              <a:t> staff may have to report to their functional manager before reporting to the project manager).</a:t>
            </a:r>
          </a:p>
          <a:p>
            <a:endParaRPr lang="en-US" dirty="0"/>
          </a:p>
        </p:txBody>
      </p:sp>
    </p:spTree>
    <p:extLst>
      <p:ext uri="{BB962C8B-B14F-4D97-AF65-F5344CB8AC3E}">
        <p14:creationId xmlns:p14="http://schemas.microsoft.com/office/powerpoint/2010/main" val="28284379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9548B-4E98-93E9-6A70-D3C15453B2E1}"/>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AB2D29F7-E860-4FBB-02C8-91127898571B}"/>
              </a:ext>
            </a:extLst>
          </p:cNvPr>
          <p:cNvPicPr>
            <a:picLocks noGrp="1" noChangeAspect="1"/>
          </p:cNvPicPr>
          <p:nvPr>
            <p:ph idx="1"/>
          </p:nvPr>
        </p:nvPicPr>
        <p:blipFill>
          <a:blip r:embed="rId2"/>
          <a:stretch>
            <a:fillRect/>
          </a:stretch>
        </p:blipFill>
        <p:spPr>
          <a:xfrm>
            <a:off x="888280" y="1782146"/>
            <a:ext cx="9935229" cy="4730887"/>
          </a:xfrm>
          <a:prstGeom prst="rect">
            <a:avLst/>
          </a:prstGeom>
        </p:spPr>
      </p:pic>
    </p:spTree>
    <p:extLst>
      <p:ext uri="{BB962C8B-B14F-4D97-AF65-F5344CB8AC3E}">
        <p14:creationId xmlns:p14="http://schemas.microsoft.com/office/powerpoint/2010/main" val="42512607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2A311-262F-E305-6605-D81B87A33192}"/>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9C3BFA9B-977B-585C-01B2-6B89B1E66D57}"/>
              </a:ext>
            </a:extLst>
          </p:cNvPr>
          <p:cNvPicPr>
            <a:picLocks noGrp="1" noChangeAspect="1"/>
          </p:cNvPicPr>
          <p:nvPr>
            <p:ph idx="1"/>
          </p:nvPr>
        </p:nvPicPr>
        <p:blipFill>
          <a:blip r:embed="rId2"/>
          <a:stretch>
            <a:fillRect/>
          </a:stretch>
        </p:blipFill>
        <p:spPr>
          <a:xfrm>
            <a:off x="905069" y="1825625"/>
            <a:ext cx="10282335" cy="4351338"/>
          </a:xfrm>
          <a:prstGeom prst="rect">
            <a:avLst/>
          </a:prstGeom>
        </p:spPr>
      </p:pic>
    </p:spTree>
    <p:extLst>
      <p:ext uri="{BB962C8B-B14F-4D97-AF65-F5344CB8AC3E}">
        <p14:creationId xmlns:p14="http://schemas.microsoft.com/office/powerpoint/2010/main" val="23437316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ABB92-7FB1-7798-C266-745E2E8B54D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3A46B71-9501-B554-D7CE-BE2F1A879B31}"/>
              </a:ext>
            </a:extLst>
          </p:cNvPr>
          <p:cNvSpPr>
            <a:spLocks noGrp="1"/>
          </p:cNvSpPr>
          <p:nvPr>
            <p:ph idx="1"/>
          </p:nvPr>
        </p:nvSpPr>
        <p:spPr/>
        <p:txBody>
          <a:bodyPr>
            <a:normAutofit fontScale="85000" lnSpcReduction="20000"/>
          </a:bodyPr>
          <a:lstStyle/>
          <a:p>
            <a:pPr marL="0" indent="0" algn="l">
              <a:buNone/>
            </a:pPr>
            <a:r>
              <a:rPr lang="en-US" b="0" i="0" dirty="0">
                <a:effectLst/>
                <a:latin typeface="Times New Roman" panose="02020603050405020304" pitchFamily="18" charset="0"/>
                <a:cs typeface="Times New Roman" panose="02020603050405020304" pitchFamily="18" charset="0"/>
              </a:rPr>
              <a:t>Examples of matrix structure</a:t>
            </a:r>
          </a:p>
          <a:p>
            <a:pPr marL="0" indent="0" algn="l">
              <a:buNone/>
            </a:pPr>
            <a:r>
              <a:rPr lang="en-US" b="0" i="0" dirty="0">
                <a:effectLst/>
                <a:latin typeface="Times New Roman" panose="02020603050405020304" pitchFamily="18" charset="0"/>
                <a:cs typeface="Times New Roman" panose="02020603050405020304" pitchFamily="18" charset="0"/>
              </a:rPr>
              <a:t>Different forms of matrix structure exist. These fall under three main categories, depending on the level of power of the project manager:</a:t>
            </a:r>
          </a:p>
          <a:p>
            <a:pPr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Functional or weak matrix</a:t>
            </a:r>
            <a:r>
              <a:rPr lang="en-US" b="0" i="0" dirty="0">
                <a:effectLst/>
                <a:latin typeface="Times New Roman" panose="02020603050405020304" pitchFamily="18" charset="0"/>
                <a:cs typeface="Times New Roman" panose="02020603050405020304" pitchFamily="18" charset="0"/>
              </a:rPr>
              <a:t> - the functional manager retains most of the power and is in charge of the people and resources. The project manager has a minimal role and tends to carry out administrative or coordinating tasks.</a:t>
            </a:r>
          </a:p>
          <a:p>
            <a:pPr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Strong matrix</a:t>
            </a:r>
            <a:r>
              <a:rPr lang="en-US" b="0" i="0" dirty="0">
                <a:effectLst/>
                <a:latin typeface="Times New Roman" panose="02020603050405020304" pitchFamily="18" charset="0"/>
                <a:cs typeface="Times New Roman" panose="02020603050405020304" pitchFamily="18" charset="0"/>
              </a:rPr>
              <a:t> - the project manager holds most of the power and authority, controls the project budget and manages staff. The role of the functional manager is limited.</a:t>
            </a:r>
          </a:p>
          <a:p>
            <a:pPr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Balanced matrix</a:t>
            </a:r>
            <a:r>
              <a:rPr lang="en-US" b="0" i="0" dirty="0">
                <a:effectLst/>
                <a:latin typeface="Times New Roman" panose="02020603050405020304" pitchFamily="18" charset="0"/>
                <a:cs typeface="Times New Roman" panose="02020603050405020304" pitchFamily="18" charset="0"/>
              </a:rPr>
              <a:t> - the functional managers and the project managers share the power and the authority over staff and budget.</a:t>
            </a:r>
          </a:p>
          <a:p>
            <a:pPr algn="l"/>
            <a:r>
              <a:rPr lang="en-US" b="0" i="0" dirty="0">
                <a:effectLst/>
                <a:latin typeface="Times New Roman" panose="02020603050405020304" pitchFamily="18" charset="0"/>
                <a:cs typeface="Times New Roman" panose="02020603050405020304" pitchFamily="18" charset="0"/>
              </a:rPr>
              <a:t>In large organizations, it is possible to involve all these types of matrix structure at different levels within a business. This is sometimes referred to as a 'composite organization'.</a:t>
            </a:r>
          </a:p>
          <a:p>
            <a:endParaRPr lang="en-US" dirty="0"/>
          </a:p>
        </p:txBody>
      </p:sp>
    </p:spTree>
    <p:extLst>
      <p:ext uri="{BB962C8B-B14F-4D97-AF65-F5344CB8AC3E}">
        <p14:creationId xmlns:p14="http://schemas.microsoft.com/office/powerpoint/2010/main" val="927720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2892C-C709-80AF-761A-1AA96D273DCE}"/>
              </a:ext>
            </a:extLst>
          </p:cNvPr>
          <p:cNvSpPr>
            <a:spLocks noGrp="1"/>
          </p:cNvSpPr>
          <p:nvPr>
            <p:ph type="title"/>
          </p:nvPr>
        </p:nvSpPr>
        <p:spPr/>
        <p:txBody>
          <a:bodyPr/>
          <a:lstStyle/>
          <a:p>
            <a:r>
              <a:rPr lang="en-US" dirty="0"/>
              <a:t>Advantages </a:t>
            </a:r>
          </a:p>
        </p:txBody>
      </p:sp>
      <p:sp>
        <p:nvSpPr>
          <p:cNvPr id="3" name="Content Placeholder 2">
            <a:extLst>
              <a:ext uri="{FF2B5EF4-FFF2-40B4-BE49-F238E27FC236}">
                <a16:creationId xmlns:a16="http://schemas.microsoft.com/office/drawing/2014/main" id="{CEDA7F0C-A1C2-8038-F2BB-45968D737EBF}"/>
              </a:ext>
            </a:extLst>
          </p:cNvPr>
          <p:cNvSpPr>
            <a:spLocks noGrp="1"/>
          </p:cNvSpPr>
          <p:nvPr>
            <p:ph idx="1"/>
          </p:nvPr>
        </p:nvSpPr>
        <p:spPr/>
        <p:txBody>
          <a:bodyPr>
            <a:normAutofit fontScale="85000" lnSpcReduction="20000"/>
          </a:bodyPr>
          <a:lstStyle/>
          <a:p>
            <a:pPr marL="0" indent="0" algn="l">
              <a:buNone/>
            </a:pPr>
            <a:r>
              <a:rPr lang="en-US" b="0" i="0" dirty="0">
                <a:effectLst/>
                <a:latin typeface="Times New Roman" panose="02020603050405020304" pitchFamily="18" charset="0"/>
                <a:cs typeface="Times New Roman" panose="02020603050405020304" pitchFamily="18" charset="0"/>
              </a:rPr>
              <a:t>The advantages of a matrix organizational structure</a:t>
            </a:r>
          </a:p>
          <a:p>
            <a:pPr marL="0" indent="0" algn="l">
              <a:buNone/>
            </a:pPr>
            <a:r>
              <a:rPr lang="en-US" b="0" i="0" dirty="0">
                <a:effectLst/>
                <a:latin typeface="Times New Roman" panose="02020603050405020304" pitchFamily="18" charset="0"/>
                <a:cs typeface="Times New Roman" panose="02020603050405020304" pitchFamily="18" charset="0"/>
              </a:rPr>
              <a:t>The main </a:t>
            </a:r>
            <a:r>
              <a:rPr lang="en-US" b="1" i="0" dirty="0">
                <a:effectLst/>
                <a:latin typeface="Times New Roman" panose="02020603050405020304" pitchFamily="18" charset="0"/>
                <a:cs typeface="Times New Roman" panose="02020603050405020304" pitchFamily="18" charset="0"/>
              </a:rPr>
              <a:t>advantage of the matrix structure</a:t>
            </a:r>
            <a:r>
              <a:rPr lang="en-US" b="0" i="0" dirty="0">
                <a:effectLst/>
                <a:latin typeface="Times New Roman" panose="02020603050405020304" pitchFamily="18" charset="0"/>
                <a:cs typeface="Times New Roman" panose="02020603050405020304" pitchFamily="18" charset="0"/>
              </a:rPr>
              <a:t> is that it can:</a:t>
            </a: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improve decision-making, since there are two chains of command</a:t>
            </a: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help break down traditional 'silo' barriers(</a:t>
            </a:r>
            <a:r>
              <a:rPr lang="en-US" i="0" dirty="0">
                <a:solidFill>
                  <a:srgbClr val="202124"/>
                </a:solidFill>
                <a:effectLst/>
                <a:latin typeface="Times New Roman" panose="02020603050405020304" pitchFamily="18" charset="0"/>
                <a:cs typeface="Times New Roman" panose="02020603050405020304" pitchFamily="18" charset="0"/>
              </a:rPr>
              <a:t>In business, organizational silos refer to business divisions that operate independently and avoid sharing information)</a:t>
            </a:r>
            <a:endParaRPr lang="en-US" i="0" dirty="0">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improve communication across the business</a:t>
            </a: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allow staff to apply their skills in different roles</a:t>
            </a: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help share best practice and ideas across teams</a:t>
            </a: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increase efficiencies due to sharing resources across departments</a:t>
            </a:r>
          </a:p>
          <a:p>
            <a:pPr marL="0" indent="0" algn="l">
              <a:buNone/>
            </a:pPr>
            <a:r>
              <a:rPr lang="en-US" b="0" i="0" dirty="0">
                <a:effectLst/>
                <a:latin typeface="Times New Roman" panose="02020603050405020304" pitchFamily="18" charset="0"/>
                <a:cs typeface="Times New Roman" panose="02020603050405020304" pitchFamily="18" charset="0"/>
              </a:rPr>
              <a:t>The matrix structure can also help businesses achieve quick market adaptation to changing customer needs, as it can decrease the lead time to produce a new product. This structure is most suitable for businesses operating in a dynamic environment.</a:t>
            </a:r>
          </a:p>
          <a:p>
            <a:endParaRPr lang="en-US" dirty="0"/>
          </a:p>
        </p:txBody>
      </p:sp>
    </p:spTree>
    <p:extLst>
      <p:ext uri="{BB962C8B-B14F-4D97-AF65-F5344CB8AC3E}">
        <p14:creationId xmlns:p14="http://schemas.microsoft.com/office/powerpoint/2010/main" val="10356161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30E37-FD85-CC12-6018-669633890869}"/>
              </a:ext>
            </a:extLst>
          </p:cNvPr>
          <p:cNvSpPr>
            <a:spLocks noGrp="1"/>
          </p:cNvSpPr>
          <p:nvPr>
            <p:ph type="title"/>
          </p:nvPr>
        </p:nvSpPr>
        <p:spPr/>
        <p:txBody>
          <a:bodyPr/>
          <a:lstStyle/>
          <a:p>
            <a:r>
              <a:rPr lang="en-US" b="0" i="0" dirty="0">
                <a:effectLst/>
                <a:latin typeface="Times New Roman" panose="02020603050405020304" pitchFamily="18" charset="0"/>
                <a:cs typeface="Times New Roman" panose="02020603050405020304" pitchFamily="18" charset="0"/>
              </a:rPr>
              <a:t>Disadvantages </a:t>
            </a:r>
            <a:endParaRPr lang="en-US" dirty="0"/>
          </a:p>
        </p:txBody>
      </p:sp>
      <p:sp>
        <p:nvSpPr>
          <p:cNvPr id="3" name="Content Placeholder 2">
            <a:extLst>
              <a:ext uri="{FF2B5EF4-FFF2-40B4-BE49-F238E27FC236}">
                <a16:creationId xmlns:a16="http://schemas.microsoft.com/office/drawing/2014/main" id="{495752C4-164A-6B4B-89FB-AC1E44162161}"/>
              </a:ext>
            </a:extLst>
          </p:cNvPr>
          <p:cNvSpPr>
            <a:spLocks noGrp="1"/>
          </p:cNvSpPr>
          <p:nvPr>
            <p:ph idx="1"/>
          </p:nvPr>
        </p:nvSpPr>
        <p:spPr/>
        <p:txBody>
          <a:bodyPr>
            <a:normAutofit fontScale="92500" lnSpcReduction="10000"/>
          </a:bodyPr>
          <a:lstStyle/>
          <a:p>
            <a:pPr marL="0" indent="0" algn="l">
              <a:buNone/>
            </a:pPr>
            <a:r>
              <a:rPr lang="en-US" b="0" i="0" dirty="0">
                <a:effectLst/>
                <a:latin typeface="Times New Roman" panose="02020603050405020304" pitchFamily="18" charset="0"/>
                <a:cs typeface="Times New Roman" panose="02020603050405020304" pitchFamily="18" charset="0"/>
              </a:rPr>
              <a:t>The disadvantages of a matrix organizational structure</a:t>
            </a:r>
          </a:p>
          <a:p>
            <a:pPr marL="0" indent="0" algn="l">
              <a:buNone/>
            </a:pPr>
            <a:r>
              <a:rPr lang="en-US" b="0" i="0" dirty="0">
                <a:effectLst/>
                <a:latin typeface="Times New Roman" panose="02020603050405020304" pitchFamily="18" charset="0"/>
                <a:cs typeface="Times New Roman" panose="02020603050405020304" pitchFamily="18" charset="0"/>
              </a:rPr>
              <a:t>A matrix structure may not be well suited for businesses working in a more settled environment, with set customer requirements. Because of its complexity, and the need for employees to report to two bosses, it can lead to:</a:t>
            </a: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confusion regarding roles, responsibilities and priorities</a:t>
            </a: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divided loyalties between project teams</a:t>
            </a: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blurred lines of accountability</a:t>
            </a: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difficulties in coordinating tasks or functions</a:t>
            </a: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power struggle between the project manager and the functional manager</a:t>
            </a:r>
          </a:p>
          <a:p>
            <a:pPr algn="l">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large overhead costs, on account of having multiple managers</a:t>
            </a:r>
          </a:p>
          <a:p>
            <a:endParaRPr lang="en-US" dirty="0"/>
          </a:p>
        </p:txBody>
      </p:sp>
    </p:spTree>
    <p:extLst>
      <p:ext uri="{BB962C8B-B14F-4D97-AF65-F5344CB8AC3E}">
        <p14:creationId xmlns:p14="http://schemas.microsoft.com/office/powerpoint/2010/main" val="404896856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E75DC-1061-F2AF-706B-88200B0E436E}"/>
              </a:ext>
            </a:extLst>
          </p:cNvPr>
          <p:cNvSpPr>
            <a:spLocks noGrp="1"/>
          </p:cNvSpPr>
          <p:nvPr>
            <p:ph type="title"/>
          </p:nvPr>
        </p:nvSpPr>
        <p:spPr/>
        <p:txBody>
          <a:bodyPr/>
          <a:lstStyle/>
          <a:p>
            <a:r>
              <a:rPr lang="en-US" dirty="0"/>
              <a:t>Authority</a:t>
            </a:r>
          </a:p>
        </p:txBody>
      </p:sp>
      <p:sp>
        <p:nvSpPr>
          <p:cNvPr id="3" name="Content Placeholder 2">
            <a:extLst>
              <a:ext uri="{FF2B5EF4-FFF2-40B4-BE49-F238E27FC236}">
                <a16:creationId xmlns:a16="http://schemas.microsoft.com/office/drawing/2014/main" id="{B22A177A-CFAE-399B-F3C1-E91E69302E6C}"/>
              </a:ext>
            </a:extLst>
          </p:cNvPr>
          <p:cNvSpPr>
            <a:spLocks noGrp="1"/>
          </p:cNvSpPr>
          <p:nvPr>
            <p:ph idx="1"/>
          </p:nvPr>
        </p:nvSpPr>
        <p:spPr/>
        <p:txBody>
          <a:bodyPr>
            <a:normAutofit fontScale="92500"/>
          </a:bodyPr>
          <a:lstStyle/>
          <a:p>
            <a:pPr algn="just"/>
            <a:r>
              <a:rPr lang="en-US" dirty="0">
                <a:latin typeface="Times New Roman" panose="02020603050405020304" pitchFamily="18" charset="0"/>
                <a:cs typeface="Times New Roman" panose="02020603050405020304" pitchFamily="18" charset="0"/>
              </a:rPr>
              <a:t>The power or right to give orders, make decisions, and enforce obedience.</a:t>
            </a:r>
          </a:p>
          <a:p>
            <a:pPr algn="just"/>
            <a:r>
              <a:rPr lang="en-US" dirty="0">
                <a:latin typeface="Times New Roman" panose="02020603050405020304" pitchFamily="18" charset="0"/>
                <a:cs typeface="Times New Roman" panose="02020603050405020304" pitchFamily="18" charset="0"/>
              </a:rPr>
              <a:t>A person or organization having political or legal or administrative power and control.</a:t>
            </a:r>
          </a:p>
          <a:p>
            <a:pPr algn="just"/>
            <a:r>
              <a:rPr lang="en-US" dirty="0">
                <a:latin typeface="Times New Roman" panose="02020603050405020304" pitchFamily="18" charset="0"/>
                <a:cs typeface="Times New Roman" panose="02020603050405020304" pitchFamily="18" charset="0"/>
              </a:rPr>
              <a:t>Power to influence or command thought, opinion, or behavior</a:t>
            </a:r>
          </a:p>
          <a:p>
            <a:pPr algn="just"/>
            <a:r>
              <a:rPr lang="en-US" dirty="0">
                <a:latin typeface="Times New Roman" panose="02020603050405020304" pitchFamily="18" charset="0"/>
                <a:cs typeface="Times New Roman" panose="02020603050405020304" pitchFamily="18" charset="0"/>
              </a:rPr>
              <a:t>Authority is the ability of a person or an organization to conduct a certain lifestyle for another person or a group….authority is made by a certain social power. This power might be materialistic ( such as threat to harm someone) or fictitious (such as belief in a certain person’s power)</a:t>
            </a:r>
          </a:p>
          <a:p>
            <a:pPr algn="just"/>
            <a:r>
              <a:rPr lang="en-US" dirty="0">
                <a:latin typeface="Times New Roman" panose="02020603050405020304" pitchFamily="18" charset="0"/>
                <a:cs typeface="Times New Roman" panose="02020603050405020304" pitchFamily="18" charset="0"/>
              </a:rPr>
              <a:t>Two types of authorities are discussed below:</a:t>
            </a:r>
          </a:p>
        </p:txBody>
      </p:sp>
    </p:spTree>
    <p:extLst>
      <p:ext uri="{BB962C8B-B14F-4D97-AF65-F5344CB8AC3E}">
        <p14:creationId xmlns:p14="http://schemas.microsoft.com/office/powerpoint/2010/main" val="69389318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957B0-1A82-A1C4-0743-174E225A559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F3F2CAB-1770-533C-06FF-7C7CF0DC66D3}"/>
              </a:ext>
            </a:extLst>
          </p:cNvPr>
          <p:cNvSpPr>
            <a:spLocks noGrp="1"/>
          </p:cNvSpPr>
          <p:nvPr>
            <p:ph idx="1"/>
          </p:nvPr>
        </p:nvSpPr>
        <p:spPr/>
        <p:txBody>
          <a:bodyPr>
            <a:normAutofit fontScale="92500" lnSpcReduction="20000"/>
          </a:bodyPr>
          <a:lstStyle/>
          <a:p>
            <a:pPr marL="0" indent="0" algn="just">
              <a:buNone/>
            </a:pPr>
            <a:r>
              <a:rPr lang="en-US" b="1" dirty="0">
                <a:latin typeface="Times New Roman" panose="02020603050405020304" pitchFamily="18" charset="0"/>
                <a:cs typeface="Times New Roman" panose="02020603050405020304" pitchFamily="18" charset="0"/>
              </a:rPr>
              <a:t>1. line authority</a:t>
            </a:r>
          </a:p>
          <a:p>
            <a:pPr algn="just"/>
            <a:r>
              <a:rPr lang="en-US" b="0" i="0" dirty="0">
                <a:solidFill>
                  <a:srgbClr val="151414"/>
                </a:solidFill>
                <a:effectLst/>
                <a:latin typeface="Times New Roman" panose="02020603050405020304" pitchFamily="18" charset="0"/>
                <a:cs typeface="Times New Roman" panose="02020603050405020304" pitchFamily="18" charset="0"/>
              </a:rPr>
              <a:t>Line authority is the power given to someone in a supervisory position to mandate actions by subordinates. This authority is given so that an organization can attain its stated goals and objectives. It is a common characteristic of the hierarchical organizational structure. Examples of managers within a business who have line authority are the controller, engineering manager, production manager, and sales manager.</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It is hierarchical form of authority</a:t>
            </a:r>
          </a:p>
          <a:p>
            <a:pPr algn="just"/>
            <a:r>
              <a:rPr lang="en-US" dirty="0">
                <a:latin typeface="Times New Roman" panose="02020603050405020304" pitchFamily="18" charset="0"/>
                <a:cs typeface="Times New Roman" panose="02020603050405020304" pitchFamily="18" charset="0"/>
              </a:rPr>
              <a:t>It is employer-employee authority relationship that extends from top to bottom.</a:t>
            </a:r>
          </a:p>
          <a:p>
            <a:pPr algn="just"/>
            <a:r>
              <a:rPr lang="en-US" dirty="0">
                <a:latin typeface="Times New Roman" panose="02020603050405020304" pitchFamily="18" charset="0"/>
                <a:cs typeface="Times New Roman" panose="02020603050405020304" pitchFamily="18" charset="0"/>
              </a:rPr>
              <a:t>Line manager directs the work of employees and makes certain decisions without consulting anyone.</a:t>
            </a:r>
          </a:p>
          <a:p>
            <a:pPr algn="just"/>
            <a:r>
              <a:rPr lang="en-US" dirty="0">
                <a:latin typeface="Times New Roman" panose="02020603050405020304" pitchFamily="18" charset="0"/>
                <a:cs typeface="Times New Roman" panose="02020603050405020304" pitchFamily="18" charset="0"/>
              </a:rPr>
              <a:t>Top management has complete control.</a:t>
            </a:r>
          </a:p>
        </p:txBody>
      </p:sp>
    </p:spTree>
    <p:extLst>
      <p:ext uri="{BB962C8B-B14F-4D97-AF65-F5344CB8AC3E}">
        <p14:creationId xmlns:p14="http://schemas.microsoft.com/office/powerpoint/2010/main" val="3679128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FBB56-0397-1B4A-C3BB-1C0BF7F05465}"/>
              </a:ext>
            </a:extLst>
          </p:cNvPr>
          <p:cNvSpPr>
            <a:spLocks noGrp="1"/>
          </p:cNvSpPr>
          <p:nvPr>
            <p:ph type="title"/>
          </p:nvPr>
        </p:nvSpPr>
        <p:spPr/>
        <p:txBody>
          <a:bodyPr/>
          <a:lstStyle/>
          <a:p>
            <a:endParaRPr lang="en-US"/>
          </a:p>
        </p:txBody>
      </p:sp>
      <p:pic>
        <p:nvPicPr>
          <p:cNvPr id="1026" name="Picture 2" descr="1303 c) Organizing: Line Authority vs. Staff Authority - YouTube">
            <a:extLst>
              <a:ext uri="{FF2B5EF4-FFF2-40B4-BE49-F238E27FC236}">
                <a16:creationId xmlns:a16="http://schemas.microsoft.com/office/drawing/2014/main" id="{2B47906F-8DAA-B25C-B9D8-628C982B1C1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03648" y="1923954"/>
            <a:ext cx="10039740" cy="44955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8439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10668-157D-D6C2-2F75-0BB3C8803E60}"/>
              </a:ext>
            </a:extLst>
          </p:cNvPr>
          <p:cNvSpPr>
            <a:spLocks noGrp="1"/>
          </p:cNvSpPr>
          <p:nvPr>
            <p:ph type="title"/>
          </p:nvPr>
        </p:nvSpPr>
        <p:spPr/>
        <p:txBody>
          <a:bodyPr/>
          <a:lstStyle/>
          <a:p>
            <a:r>
              <a:rPr lang="en-US" dirty="0"/>
              <a:t>Principles of organizing</a:t>
            </a:r>
          </a:p>
        </p:txBody>
      </p:sp>
      <p:sp>
        <p:nvSpPr>
          <p:cNvPr id="3" name="Content Placeholder 2">
            <a:extLst>
              <a:ext uri="{FF2B5EF4-FFF2-40B4-BE49-F238E27FC236}">
                <a16:creationId xmlns:a16="http://schemas.microsoft.com/office/drawing/2014/main" id="{F75C25DC-49DB-F9EF-A39C-3A81A05B7537}"/>
              </a:ext>
            </a:extLst>
          </p:cNvPr>
          <p:cNvSpPr>
            <a:spLocks noGrp="1"/>
          </p:cNvSpPr>
          <p:nvPr>
            <p:ph idx="1"/>
          </p:nvPr>
        </p:nvSpPr>
        <p:spPr/>
        <p:txBody>
          <a:bodyPr>
            <a:normAutofit fontScale="92500" lnSpcReduction="10000"/>
          </a:bodyPr>
          <a:lstStyle/>
          <a:p>
            <a:pPr marL="0" indent="0">
              <a:buNone/>
            </a:pPr>
            <a:r>
              <a:rPr lang="en-US" dirty="0">
                <a:latin typeface="Times New Roman" panose="02020603050405020304" pitchFamily="18" charset="0"/>
                <a:cs typeface="Times New Roman" panose="02020603050405020304" pitchFamily="18" charset="0"/>
              </a:rPr>
              <a:t>The major principle are:</a:t>
            </a:r>
          </a:p>
          <a:p>
            <a:pPr marL="0" indent="0">
              <a:buNone/>
            </a:pPr>
            <a:r>
              <a:rPr lang="en-US" b="1" i="0" dirty="0">
                <a:effectLst/>
                <a:latin typeface="Times New Roman" panose="02020603050405020304" pitchFamily="18" charset="0"/>
                <a:cs typeface="Times New Roman" panose="02020603050405020304" pitchFamily="18" charset="0"/>
              </a:rPr>
              <a:t>1.Unity of Objectives</a:t>
            </a:r>
          </a:p>
          <a:p>
            <a:r>
              <a:rPr lang="en-US" b="0" i="0" dirty="0">
                <a:effectLst/>
                <a:latin typeface="Times New Roman" panose="02020603050405020304" pitchFamily="18" charset="0"/>
                <a:cs typeface="Times New Roman" panose="02020603050405020304" pitchFamily="18" charset="0"/>
              </a:rPr>
              <a:t>The unity of objectives principle assumes that the objectives of the organization must be known to each department, section, and even each position in the organization structure.</a:t>
            </a:r>
          </a:p>
          <a:p>
            <a:r>
              <a:rPr lang="en-US" b="0" i="0" dirty="0">
                <a:effectLst/>
                <a:latin typeface="Times New Roman" panose="02020603050405020304" pitchFamily="18" charset="0"/>
                <a:cs typeface="Times New Roman" panose="02020603050405020304" pitchFamily="18" charset="0"/>
              </a:rPr>
              <a:t>This principle implies that the objectives of various departments and sections of enterprises must be formulated in such a way that every individual can contribute his/her efforts for a single objective.</a:t>
            </a:r>
          </a:p>
          <a:p>
            <a:r>
              <a:rPr lang="en-US" b="0" i="0" dirty="0">
                <a:effectLst/>
                <a:latin typeface="Times New Roman" panose="02020603050405020304" pitchFamily="18" charset="0"/>
                <a:cs typeface="Times New Roman" panose="02020603050405020304" pitchFamily="18" charset="0"/>
              </a:rPr>
              <a:t>For this, common objectives of the enterprise should be defined first and then they should be divided into every department and section. </a:t>
            </a:r>
            <a:r>
              <a:rPr lang="en-US" b="0" i="0" u="none" strike="noStrike" dirty="0">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By doing this every individual is informed and leads</a:t>
            </a:r>
            <a:r>
              <a:rPr lang="en-US" b="0" i="0" dirty="0">
                <a:effectLst/>
                <a:latin typeface="Times New Roman" panose="02020603050405020304" pitchFamily="18" charset="0"/>
                <a:cs typeface="Times New Roman" panose="02020603050405020304" pitchFamily="18" charset="0"/>
              </a:rPr>
              <a:t> to complete the work on time.</a:t>
            </a:r>
            <a:endParaRPr lang="en-US" b="1" i="0" dirty="0">
              <a:effectLst/>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98972865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D6177-6AE4-FCA0-5A4F-23D5AA10B809}"/>
              </a:ext>
            </a:extLst>
          </p:cNvPr>
          <p:cNvSpPr>
            <a:spLocks noGrp="1"/>
          </p:cNvSpPr>
          <p:nvPr>
            <p:ph type="title"/>
          </p:nvPr>
        </p:nvSpPr>
        <p:spPr/>
        <p:txBody>
          <a:bodyPr/>
          <a:lstStyle/>
          <a:p>
            <a:r>
              <a:rPr lang="en-US" dirty="0"/>
              <a:t>Advantages of line authority</a:t>
            </a:r>
          </a:p>
        </p:txBody>
      </p:sp>
      <p:sp>
        <p:nvSpPr>
          <p:cNvPr id="3" name="Content Placeholder 2">
            <a:extLst>
              <a:ext uri="{FF2B5EF4-FFF2-40B4-BE49-F238E27FC236}">
                <a16:creationId xmlns:a16="http://schemas.microsoft.com/office/drawing/2014/main" id="{ECBC001E-8755-4AAD-5322-5E8B0CDEFA38}"/>
              </a:ext>
            </a:extLst>
          </p:cNvPr>
          <p:cNvSpPr>
            <a:spLocks noGrp="1"/>
          </p:cNvSpPr>
          <p:nvPr>
            <p:ph idx="1"/>
          </p:nvPr>
        </p:nvSpPr>
        <p:spPr/>
        <p:txBody>
          <a:bodyPr>
            <a:noAutofit/>
          </a:bodyPr>
          <a:lstStyle/>
          <a:p>
            <a:pPr marL="0" indent="0" algn="just">
              <a:buNone/>
            </a:pPr>
            <a:r>
              <a:rPr lang="en-US" sz="2400" b="1" dirty="0">
                <a:effectLst/>
                <a:latin typeface="Times New Roman" panose="02020603050405020304" pitchFamily="18" charset="0"/>
                <a:cs typeface="Times New Roman" panose="02020603050405020304" pitchFamily="18" charset="0"/>
              </a:rPr>
              <a:t>1. Simplicity</a:t>
            </a:r>
            <a:r>
              <a:rPr lang="en-US" sz="2400" b="1" i="1" dirty="0">
                <a:effectLst/>
                <a:latin typeface="Times New Roman" panose="02020603050405020304" pitchFamily="18" charset="0"/>
                <a:cs typeface="Times New Roman" panose="02020603050405020304" pitchFamily="18" charset="0"/>
              </a:rPr>
              <a:t>.</a:t>
            </a:r>
            <a:r>
              <a:rPr lang="en-US" sz="2400" b="1" i="0" dirty="0">
                <a:effectLst/>
                <a:latin typeface="Times New Roman" panose="02020603050405020304" pitchFamily="18" charset="0"/>
                <a:cs typeface="Times New Roman" panose="02020603050405020304" pitchFamily="18" charset="0"/>
              </a:rPr>
              <a:t> </a:t>
            </a:r>
            <a:r>
              <a:rPr lang="en-US" sz="2400" b="0" i="0" dirty="0">
                <a:effectLst/>
                <a:latin typeface="Times New Roman" panose="02020603050405020304" pitchFamily="18" charset="0"/>
                <a:cs typeface="Times New Roman" panose="02020603050405020304" pitchFamily="18" charset="0"/>
              </a:rPr>
              <a:t>It is the simplest form of organization and very simple to understand and implement. It can be easily define and explain to all staff.</a:t>
            </a:r>
          </a:p>
          <a:p>
            <a:pPr marL="0" indent="0" algn="just" fontAlgn="base">
              <a:buNone/>
            </a:pPr>
            <a:r>
              <a:rPr lang="en-US" sz="2400" b="1" dirty="0">
                <a:effectLst/>
                <a:latin typeface="Times New Roman" panose="02020603050405020304" pitchFamily="18" charset="0"/>
                <a:cs typeface="Times New Roman" panose="02020603050405020304" pitchFamily="18" charset="0"/>
              </a:rPr>
              <a:t>2. Responsibility is fixed</a:t>
            </a:r>
            <a:r>
              <a:rPr lang="en-US" sz="2400" b="1" i="1" dirty="0">
                <a:effectLst/>
                <a:latin typeface="Times New Roman" panose="02020603050405020304" pitchFamily="18" charset="0"/>
                <a:cs typeface="Times New Roman" panose="02020603050405020304" pitchFamily="18" charset="0"/>
              </a:rPr>
              <a:t>.</a:t>
            </a:r>
            <a:r>
              <a:rPr lang="en-US" sz="2400" b="0" i="0" dirty="0">
                <a:effectLst/>
                <a:latin typeface="Times New Roman" panose="02020603050405020304" pitchFamily="18" charset="0"/>
                <a:cs typeface="Times New Roman" panose="02020603050405020304" pitchFamily="18" charset="0"/>
              </a:rPr>
              <a:t> In this form of organization responsibilities are fixed and defined. Every person is crystal clear to whom he is answerable and who are accountable to him. In this type of organization shifting of responsibility is not possible because responsibilities are fixed.</a:t>
            </a:r>
          </a:p>
          <a:p>
            <a:pPr marL="0" indent="0" algn="just" fontAlgn="base">
              <a:buNone/>
            </a:pPr>
            <a:r>
              <a:rPr lang="en-US" sz="2400" b="1" dirty="0">
                <a:effectLst/>
                <a:latin typeface="Times New Roman" panose="02020603050405020304" pitchFamily="18" charset="0"/>
                <a:cs typeface="Times New Roman" panose="02020603050405020304" pitchFamily="18" charset="0"/>
              </a:rPr>
              <a:t>3. Unified Control</a:t>
            </a:r>
            <a:r>
              <a:rPr lang="en-US" sz="2400" b="1" i="1" dirty="0">
                <a:effectLst/>
                <a:latin typeface="Times New Roman" panose="02020603050405020304" pitchFamily="18" charset="0"/>
                <a:cs typeface="Times New Roman" panose="02020603050405020304" pitchFamily="18" charset="0"/>
              </a:rPr>
              <a:t>.</a:t>
            </a:r>
            <a:r>
              <a:rPr lang="en-US" sz="2400" b="0" i="0" dirty="0">
                <a:effectLst/>
                <a:latin typeface="Times New Roman" panose="02020603050405020304" pitchFamily="18" charset="0"/>
                <a:cs typeface="Times New Roman" panose="02020603050405020304" pitchFamily="18" charset="0"/>
              </a:rPr>
              <a:t> Good control, direction and direction is possible in line organization because of fixed responsibility. Lower level personnel favorably react to simple the multiple authority.</a:t>
            </a:r>
          </a:p>
          <a:p>
            <a:pPr marL="0" indent="0" algn="just" fontAlgn="base">
              <a:buNone/>
            </a:pPr>
            <a:r>
              <a:rPr lang="en-US" sz="2400" b="1" dirty="0">
                <a:effectLst/>
                <a:latin typeface="Times New Roman" panose="02020603050405020304" pitchFamily="18" charset="0"/>
                <a:cs typeface="Times New Roman" panose="02020603050405020304" pitchFamily="18" charset="0"/>
              </a:rPr>
              <a:t>4. Quick Decision</a:t>
            </a:r>
            <a:r>
              <a:rPr lang="en-US" sz="2400" b="1" i="1" dirty="0">
                <a:effectLst/>
                <a:latin typeface="Times New Roman" panose="02020603050405020304" pitchFamily="18" charset="0"/>
                <a:cs typeface="Times New Roman" panose="02020603050405020304" pitchFamily="18" charset="0"/>
              </a:rPr>
              <a:t>.</a:t>
            </a:r>
            <a:r>
              <a:rPr lang="en-US" sz="2400" b="0" i="0" dirty="0">
                <a:effectLst/>
                <a:latin typeface="Times New Roman" panose="02020603050405020304" pitchFamily="18" charset="0"/>
                <a:cs typeface="Times New Roman" panose="02020603050405020304" pitchFamily="18" charset="0"/>
              </a:rPr>
              <a:t> Single authority, unified control and fixed responsibility to help in quick decision.</a:t>
            </a:r>
          </a:p>
          <a:p>
            <a:pPr marL="0" indent="0">
              <a:buNone/>
            </a:pPr>
            <a:br>
              <a:rPr lang="en-US" sz="2400" b="0" i="0" dirty="0">
                <a:solidFill>
                  <a:srgbClr val="757575"/>
                </a:solidFill>
                <a:effectLst/>
                <a:latin typeface="Roboto" panose="02000000000000000000" pitchFamily="2" charset="0"/>
              </a:rPr>
            </a:br>
            <a:endParaRPr lang="en-US" sz="2400" dirty="0"/>
          </a:p>
        </p:txBody>
      </p:sp>
    </p:spTree>
    <p:extLst>
      <p:ext uri="{BB962C8B-B14F-4D97-AF65-F5344CB8AC3E}">
        <p14:creationId xmlns:p14="http://schemas.microsoft.com/office/powerpoint/2010/main" val="12705576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BC1FF-A01B-C69D-00B9-7C06A192941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329CBF2-248D-B788-9205-3BB0694973FE}"/>
              </a:ext>
            </a:extLst>
          </p:cNvPr>
          <p:cNvSpPr>
            <a:spLocks noGrp="1"/>
          </p:cNvSpPr>
          <p:nvPr>
            <p:ph idx="1"/>
          </p:nvPr>
        </p:nvSpPr>
        <p:spPr/>
        <p:txBody>
          <a:bodyPr>
            <a:normAutofit fontScale="85000" lnSpcReduction="10000"/>
          </a:bodyPr>
          <a:lstStyle/>
          <a:p>
            <a:pPr marL="0" indent="0" algn="just">
              <a:buNone/>
            </a:pPr>
            <a:r>
              <a:rPr lang="en-US" b="1" dirty="0">
                <a:effectLst/>
                <a:latin typeface="Times New Roman" panose="02020603050405020304" pitchFamily="18" charset="0"/>
                <a:cs typeface="Times New Roman" panose="02020603050405020304" pitchFamily="18" charset="0"/>
              </a:rPr>
              <a:t>5.</a:t>
            </a:r>
            <a:r>
              <a:rPr lang="en-US" b="1" i="1" dirty="0">
                <a:effectLst/>
                <a:latin typeface="Times New Roman" panose="02020603050405020304" pitchFamily="18" charset="0"/>
                <a:cs typeface="Times New Roman" panose="02020603050405020304" pitchFamily="18" charset="0"/>
              </a:rPr>
              <a:t> </a:t>
            </a:r>
            <a:r>
              <a:rPr lang="en-US" b="1" dirty="0">
                <a:effectLst/>
                <a:latin typeface="Times New Roman" panose="02020603050405020304" pitchFamily="18" charset="0"/>
                <a:cs typeface="Times New Roman" panose="02020603050405020304" pitchFamily="18" charset="0"/>
              </a:rPr>
              <a:t>Flexibility</a:t>
            </a:r>
            <a:r>
              <a:rPr lang="en-US" b="1" i="1" dirty="0">
                <a:effectLst/>
                <a:latin typeface="Times New Roman" panose="02020603050405020304" pitchFamily="18" charset="0"/>
                <a:cs typeface="Times New Roman" panose="02020603050405020304" pitchFamily="18" charset="0"/>
              </a:rPr>
              <a:t>.</a:t>
            </a:r>
            <a:r>
              <a:rPr lang="en-US" b="0" i="0" dirty="0">
                <a:effectLst/>
                <a:latin typeface="Times New Roman" panose="02020603050405020304" pitchFamily="18" charset="0"/>
                <a:cs typeface="Times New Roman" panose="02020603050405020304" pitchFamily="18" charset="0"/>
              </a:rPr>
              <a:t> In type of organization is flexible in character. This is capable of adjusting itself quickly to changing circumstances. This obviously flows from fixed responsibility because of which the executive is sole master in his own sphere of activity.</a:t>
            </a:r>
            <a:endParaRPr lang="en-US" b="1" dirty="0">
              <a:latin typeface="Times New Roman" panose="02020603050405020304" pitchFamily="18" charset="0"/>
              <a:cs typeface="Times New Roman" panose="02020603050405020304" pitchFamily="18" charset="0"/>
            </a:endParaRPr>
          </a:p>
          <a:p>
            <a:pPr marL="0" indent="0" algn="l" fontAlgn="base">
              <a:buNone/>
            </a:pPr>
            <a:r>
              <a:rPr lang="en-US" b="1" dirty="0">
                <a:latin typeface="Times New Roman" panose="02020603050405020304" pitchFamily="18" charset="0"/>
                <a:cs typeface="Times New Roman" panose="02020603050405020304" pitchFamily="18" charset="0"/>
              </a:rPr>
              <a:t>6</a:t>
            </a:r>
            <a:r>
              <a:rPr lang="en-US" b="1" dirty="0">
                <a:effectLst/>
                <a:latin typeface="Times New Roman" panose="02020603050405020304" pitchFamily="18" charset="0"/>
                <a:cs typeface="Times New Roman" panose="02020603050405020304" pitchFamily="18" charset="0"/>
              </a:rPr>
              <a:t>. Economical:</a:t>
            </a:r>
          </a:p>
          <a:p>
            <a:pPr algn="l" fontAlgn="base"/>
            <a:r>
              <a:rPr lang="en-US" b="0" dirty="0">
                <a:effectLst/>
                <a:latin typeface="Times New Roman" panose="02020603050405020304" pitchFamily="18" charset="0"/>
                <a:cs typeface="Times New Roman" panose="02020603050405020304" pitchFamily="18" charset="0"/>
              </a:rPr>
              <a:t>Line organization is easy to operate and less expensive. There are no staff personnel to advise line officers. Line officers take their own decisions without looking to specialized personnel. This greatly reduces the establishment cost.</a:t>
            </a:r>
            <a:endParaRPr lang="en-US" b="1"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7. Effective communication</a:t>
            </a:r>
          </a:p>
          <a:p>
            <a:pPr marL="0" indent="0">
              <a:buNone/>
            </a:pPr>
            <a:r>
              <a:rPr lang="en-US" b="0" i="0" dirty="0">
                <a:effectLst/>
                <a:latin typeface="Times New Roman" panose="02020603050405020304" pitchFamily="18" charset="0"/>
                <a:cs typeface="Times New Roman" panose="02020603050405020304" pitchFamily="18" charset="0"/>
              </a:rPr>
              <a:t>The chain of command goes from top to bottom. There is a direct link between the superior and his subordinate, both can communicate properly among themselves. The reactions of subordinates also reach top management in a short span of time.</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96695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306DA-2D9C-EF4D-6152-A498D4C8CB12}"/>
              </a:ext>
            </a:extLst>
          </p:cNvPr>
          <p:cNvSpPr>
            <a:spLocks noGrp="1"/>
          </p:cNvSpPr>
          <p:nvPr>
            <p:ph type="title"/>
          </p:nvPr>
        </p:nvSpPr>
        <p:spPr/>
        <p:txBody>
          <a:bodyPr/>
          <a:lstStyle/>
          <a:p>
            <a:r>
              <a:rPr lang="en-US" dirty="0"/>
              <a:t>Disadvantage of line authority</a:t>
            </a:r>
          </a:p>
        </p:txBody>
      </p:sp>
      <p:sp>
        <p:nvSpPr>
          <p:cNvPr id="3" name="Content Placeholder 2">
            <a:extLst>
              <a:ext uri="{FF2B5EF4-FFF2-40B4-BE49-F238E27FC236}">
                <a16:creationId xmlns:a16="http://schemas.microsoft.com/office/drawing/2014/main" id="{EF19D2C4-2B7D-271A-5B4A-2A69FB7506B5}"/>
              </a:ext>
            </a:extLst>
          </p:cNvPr>
          <p:cNvSpPr>
            <a:spLocks noGrp="1"/>
          </p:cNvSpPr>
          <p:nvPr>
            <p:ph idx="1"/>
          </p:nvPr>
        </p:nvSpPr>
        <p:spPr/>
        <p:txBody>
          <a:bodyPr>
            <a:normAutofit lnSpcReduction="10000"/>
          </a:bodyPr>
          <a:lstStyle/>
          <a:p>
            <a:pPr marL="0" indent="0" algn="just" fontAlgn="base">
              <a:buNone/>
            </a:pPr>
            <a:r>
              <a:rPr lang="en-US" b="1" i="1" dirty="0">
                <a:effectLst/>
                <a:latin typeface="Times New Roman" panose="02020603050405020304" pitchFamily="18" charset="0"/>
                <a:cs typeface="Times New Roman" panose="02020603050405020304" pitchFamily="18" charset="0"/>
              </a:rPr>
              <a:t>1. </a:t>
            </a:r>
            <a:r>
              <a:rPr lang="en-US" b="1" dirty="0">
                <a:effectLst/>
                <a:latin typeface="Times New Roman" panose="02020603050405020304" pitchFamily="18" charset="0"/>
                <a:cs typeface="Times New Roman" panose="02020603050405020304" pitchFamily="18" charset="0"/>
              </a:rPr>
              <a:t>Over loading</a:t>
            </a:r>
            <a:r>
              <a:rPr lang="en-US" b="1" i="1" dirty="0">
                <a:effectLst/>
                <a:latin typeface="Times New Roman" panose="02020603050405020304" pitchFamily="18" charset="0"/>
                <a:cs typeface="Times New Roman" panose="02020603050405020304" pitchFamily="18" charset="0"/>
              </a:rPr>
              <a:t>.</a:t>
            </a:r>
            <a:r>
              <a:rPr lang="en-US" b="0" i="0" dirty="0">
                <a:effectLst/>
                <a:latin typeface="Times New Roman" panose="02020603050405020304" pitchFamily="18" charset="0"/>
                <a:cs typeface="Times New Roman" panose="02020603050405020304" pitchFamily="18" charset="0"/>
              </a:rPr>
              <a:t> The executive is overloaded at each level of organization. There are several things he must manage independently. Here his level of efficiency is not the same that is why most of the time the organization activities suffer due to overloading.</a:t>
            </a:r>
          </a:p>
          <a:p>
            <a:pPr marL="0" indent="0" algn="just" fontAlgn="base">
              <a:buNone/>
            </a:pPr>
            <a:r>
              <a:rPr lang="en-US" b="1" i="1" dirty="0">
                <a:effectLst/>
                <a:latin typeface="Times New Roman" panose="02020603050405020304" pitchFamily="18" charset="0"/>
                <a:cs typeface="Times New Roman" panose="02020603050405020304" pitchFamily="18" charset="0"/>
              </a:rPr>
              <a:t>2. </a:t>
            </a:r>
            <a:r>
              <a:rPr lang="en-US" b="1" dirty="0">
                <a:effectLst/>
                <a:latin typeface="Times New Roman" panose="02020603050405020304" pitchFamily="18" charset="0"/>
                <a:cs typeface="Times New Roman" panose="02020603050405020304" pitchFamily="18" charset="0"/>
              </a:rPr>
              <a:t>Lack of Specialization</a:t>
            </a:r>
            <a:r>
              <a:rPr lang="en-US" b="1" i="1" dirty="0">
                <a:effectLst/>
                <a:latin typeface="Times New Roman" panose="02020603050405020304" pitchFamily="18" charset="0"/>
                <a:cs typeface="Times New Roman" panose="02020603050405020304" pitchFamily="18" charset="0"/>
              </a:rPr>
              <a:t>.</a:t>
            </a:r>
            <a:r>
              <a:rPr lang="en-US" b="0" i="0" dirty="0">
                <a:effectLst/>
                <a:latin typeface="Times New Roman" panose="02020603050405020304" pitchFamily="18" charset="0"/>
                <a:cs typeface="Times New Roman" panose="02020603050405020304" pitchFamily="18" charset="0"/>
              </a:rPr>
              <a:t> Different types of jobs are looked after, supervised and control by executive. It is physically not possible for him to learn and acquire the skills of the jobs he looks into and at the same time be able to do justice to each job. He cannot claim to be an expert in all types of jobs he handles. Today complex business and industrial organizations need specialization. If unfortunately it is not there the attainment of objectives may not be smooth.</a:t>
            </a:r>
          </a:p>
          <a:p>
            <a:endParaRPr lang="en-US" dirty="0"/>
          </a:p>
        </p:txBody>
      </p:sp>
    </p:spTree>
    <p:extLst>
      <p:ext uri="{BB962C8B-B14F-4D97-AF65-F5344CB8AC3E}">
        <p14:creationId xmlns:p14="http://schemas.microsoft.com/office/powerpoint/2010/main" val="30900902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E9385-970F-43BB-1428-0F4D7805410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7E76230-DD4F-43B4-8EAE-0CD45E740272}"/>
              </a:ext>
            </a:extLst>
          </p:cNvPr>
          <p:cNvSpPr>
            <a:spLocks noGrp="1"/>
          </p:cNvSpPr>
          <p:nvPr>
            <p:ph idx="1"/>
          </p:nvPr>
        </p:nvSpPr>
        <p:spPr/>
        <p:txBody>
          <a:bodyPr>
            <a:normAutofit fontScale="85000" lnSpcReduction="20000"/>
          </a:bodyPr>
          <a:lstStyle/>
          <a:p>
            <a:pPr marL="0" indent="0" algn="just" fontAlgn="base">
              <a:buNone/>
            </a:pPr>
            <a:r>
              <a:rPr lang="en-US" b="1" dirty="0">
                <a:effectLst/>
                <a:latin typeface="Times New Roman" panose="02020603050405020304" pitchFamily="18" charset="0"/>
                <a:cs typeface="Times New Roman" panose="02020603050405020304" pitchFamily="18" charset="0"/>
              </a:rPr>
              <a:t>3. Lack of Co-ordination:</a:t>
            </a:r>
          </a:p>
          <a:p>
            <a:pPr algn="just" fontAlgn="base"/>
            <a:r>
              <a:rPr lang="en-US" b="0" dirty="0">
                <a:effectLst/>
                <a:latin typeface="Times New Roman" panose="02020603050405020304" pitchFamily="18" charset="0"/>
                <a:cs typeface="Times New Roman" panose="02020603050405020304" pitchFamily="18" charset="0"/>
              </a:rPr>
              <a:t>There is a lack of co-ordination among various departments. All departmental heads try to run the departments in their own way and according to their suitability. There may be a lack of operational uniformity among various departments. This may become the reason for lack of co-ordination among different departments. This may become the reason for lack of co-ordination among different departments.</a:t>
            </a:r>
          </a:p>
          <a:p>
            <a:pPr marL="0" indent="0" algn="just" fontAlgn="base">
              <a:buNone/>
            </a:pPr>
            <a:r>
              <a:rPr lang="en-US" b="1" dirty="0">
                <a:effectLst/>
                <a:latin typeface="Times New Roman" panose="02020603050405020304" pitchFamily="18" charset="0"/>
                <a:cs typeface="Times New Roman" panose="02020603050405020304" pitchFamily="18" charset="0"/>
              </a:rPr>
              <a:t>4. Improper Communication:</a:t>
            </a:r>
          </a:p>
          <a:p>
            <a:pPr algn="just" fontAlgn="base"/>
            <a:r>
              <a:rPr lang="en-US" b="0" dirty="0">
                <a:effectLst/>
                <a:latin typeface="Times New Roman" panose="02020603050405020304" pitchFamily="18" charset="0"/>
                <a:cs typeface="Times New Roman" panose="02020603050405020304" pitchFamily="18" charset="0"/>
              </a:rPr>
              <a:t>The ultimate authority for taking all decisions lies with line officers. The line officers may become autocratic and start deciding things without consulting their subordinates. The subordinates start keeping distance from the superiors. The decisions are implemented without comments even if these appear to be detrimental to the interests of the organization. The subordinates do not convey their reactions or the reactions of workers to the superiors. The lack of communication creates many problems for the smooth conduct of business.</a:t>
            </a:r>
          </a:p>
          <a:p>
            <a:pPr marL="0" indent="0">
              <a:buNone/>
            </a:pPr>
            <a:endParaRPr lang="en-US" dirty="0"/>
          </a:p>
        </p:txBody>
      </p:sp>
    </p:spTree>
    <p:extLst>
      <p:ext uri="{BB962C8B-B14F-4D97-AF65-F5344CB8AC3E}">
        <p14:creationId xmlns:p14="http://schemas.microsoft.com/office/powerpoint/2010/main" val="124981072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F5BFE-6AB6-63E6-C678-6C6DBA7E2ED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686F29A-FDDA-54CF-CA0B-D24B52B03DD4}"/>
              </a:ext>
            </a:extLst>
          </p:cNvPr>
          <p:cNvSpPr>
            <a:spLocks noGrp="1"/>
          </p:cNvSpPr>
          <p:nvPr>
            <p:ph idx="1"/>
          </p:nvPr>
        </p:nvSpPr>
        <p:spPr/>
        <p:txBody>
          <a:bodyPr>
            <a:normAutofit fontScale="92500" lnSpcReduction="10000"/>
          </a:bodyPr>
          <a:lstStyle/>
          <a:p>
            <a:pPr marL="0" indent="0" algn="just" fontAlgn="base">
              <a:buNone/>
            </a:pPr>
            <a:r>
              <a:rPr lang="en-US" b="1" dirty="0">
                <a:effectLst/>
                <a:latin typeface="Times New Roman" panose="02020603050405020304" pitchFamily="18" charset="0"/>
                <a:cs typeface="Times New Roman" panose="02020603050405020304" pitchFamily="18" charset="0"/>
              </a:rPr>
              <a:t>5. Lack of Initiative:</a:t>
            </a:r>
          </a:p>
          <a:p>
            <a:pPr algn="just" fontAlgn="base"/>
            <a:r>
              <a:rPr lang="en-US" b="0" dirty="0">
                <a:effectLst/>
                <a:latin typeface="Times New Roman" panose="02020603050405020304" pitchFamily="18" charset="0"/>
                <a:cs typeface="Times New Roman" panose="02020603050405020304" pitchFamily="18" charset="0"/>
              </a:rPr>
              <a:t>In line organization final decision-making is done by the top management. The lower level officials do not show initiative in suggesting new things. They feel that their suggestions may not carry weight with their superiors so they avoid taking any type of initiative.</a:t>
            </a:r>
          </a:p>
          <a:p>
            <a:pPr marL="0" indent="0" algn="just" fontAlgn="base">
              <a:buNone/>
            </a:pPr>
            <a:r>
              <a:rPr lang="en-US" b="1" dirty="0">
                <a:effectLst/>
                <a:latin typeface="Times New Roman" panose="02020603050405020304" pitchFamily="18" charset="0"/>
                <a:cs typeface="Times New Roman" panose="02020603050405020304" pitchFamily="18" charset="0"/>
              </a:rPr>
              <a:t>7. Instability:</a:t>
            </a:r>
          </a:p>
          <a:p>
            <a:pPr algn="just" fontAlgn="base"/>
            <a:r>
              <a:rPr lang="en-US" b="0" i="0" dirty="0">
                <a:effectLst/>
                <a:latin typeface="Times New Roman" panose="02020603050405020304" pitchFamily="18" charset="0"/>
                <a:cs typeface="Times New Roman" panose="02020603050405020304" pitchFamily="18" charset="0"/>
              </a:rPr>
              <a:t>The business is dependent upon some key persons and the sudden disappearance of such persons from the scene may create instability in the business. There is also a lack of grooming the new persons for taking up important work. The managerial growth also suffers because lower level persons are not involved in decision-making process.</a:t>
            </a:r>
            <a:endParaRPr lang="en-US" b="0" dirty="0">
              <a:effectLst/>
              <a:latin typeface="Times New Roman" panose="02020603050405020304" pitchFamily="18" charset="0"/>
              <a:cs typeface="Times New Roman" panose="02020603050405020304" pitchFamily="18" charset="0"/>
            </a:endParaRPr>
          </a:p>
          <a:p>
            <a:pPr algn="l" fontAlgn="base"/>
            <a:endParaRPr lang="en-US" b="0" dirty="0">
              <a:solidFill>
                <a:srgbClr val="424142"/>
              </a:solidFill>
              <a:effectLst/>
              <a:latin typeface="Georgia" panose="02040502050405020303" pitchFamily="18" charset="0"/>
            </a:endParaRPr>
          </a:p>
          <a:p>
            <a:endParaRPr lang="en-US" dirty="0"/>
          </a:p>
        </p:txBody>
      </p:sp>
    </p:spTree>
    <p:extLst>
      <p:ext uri="{BB962C8B-B14F-4D97-AF65-F5344CB8AC3E}">
        <p14:creationId xmlns:p14="http://schemas.microsoft.com/office/powerpoint/2010/main" val="21946123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C5B8C-2D1E-64EC-5798-CE645BE3822C}"/>
              </a:ext>
            </a:extLst>
          </p:cNvPr>
          <p:cNvSpPr>
            <a:spLocks noGrp="1"/>
          </p:cNvSpPr>
          <p:nvPr>
            <p:ph type="title"/>
          </p:nvPr>
        </p:nvSpPr>
        <p:spPr/>
        <p:txBody>
          <a:bodyPr/>
          <a:lstStyle/>
          <a:p>
            <a:r>
              <a:rPr lang="en-US" dirty="0">
                <a:solidFill>
                  <a:srgbClr val="FF0000"/>
                </a:solidFill>
                <a:latin typeface="Times New Roman" panose="02020603050405020304" pitchFamily="18" charset="0"/>
                <a:cs typeface="Times New Roman" panose="02020603050405020304" pitchFamily="18" charset="0"/>
              </a:rPr>
              <a:t>2. Staff Authority</a:t>
            </a:r>
          </a:p>
        </p:txBody>
      </p:sp>
      <p:pic>
        <p:nvPicPr>
          <p:cNvPr id="2050" name="Picture 2" descr="Advantages of Line and Staff Organisation">
            <a:extLst>
              <a:ext uri="{FF2B5EF4-FFF2-40B4-BE49-F238E27FC236}">
                <a16:creationId xmlns:a16="http://schemas.microsoft.com/office/drawing/2014/main" id="{A4FCDC81-C5DE-A50A-6AEC-5D01FAAC0CE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74236" y="1881609"/>
            <a:ext cx="497321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84655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D70FF-FE32-8620-5BF7-B8F0ADDA63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898752D-1A93-C268-3A37-19D2F2AB0C79}"/>
              </a:ext>
            </a:extLst>
          </p:cNvPr>
          <p:cNvSpPr>
            <a:spLocks noGrp="1"/>
          </p:cNvSpPr>
          <p:nvPr>
            <p:ph idx="1"/>
          </p:nvPr>
        </p:nvSpPr>
        <p:spPr/>
        <p:txBody>
          <a:bodyPr>
            <a:normAutofit fontScale="85000" lnSpcReduction="10000"/>
          </a:bodyPr>
          <a:lstStyle/>
          <a:p>
            <a:pPr algn="just"/>
            <a:r>
              <a:rPr lang="en-US" b="0" i="0" dirty="0">
                <a:solidFill>
                  <a:srgbClr val="151414"/>
                </a:solidFill>
                <a:effectLst/>
                <a:latin typeface="Times New Roman" panose="02020603050405020304" pitchFamily="18" charset="0"/>
                <a:cs typeface="Times New Roman" panose="02020603050405020304" pitchFamily="18" charset="0"/>
              </a:rPr>
              <a:t>Staff authority is the provision of advice and other services to line managers. People in these staff positions are empowered to assist the line functions (such as production and sales), but do not have any authority over them. As an example of staff authority, the cost accountant advises the sales manager on which products have the highest margins, and so are the most valuable products to sell. Senior managers need to be careful about limiting the number of staff positions; otherwise, a business could develop an excessive amount of corporate overhead.</a:t>
            </a:r>
          </a:p>
          <a:p>
            <a:pPr algn="just"/>
            <a:r>
              <a:rPr lang="en-US" b="1" i="0" dirty="0">
                <a:solidFill>
                  <a:srgbClr val="333333"/>
                </a:solidFill>
                <a:effectLst/>
                <a:latin typeface="Times New Roman" panose="02020603050405020304" pitchFamily="18" charset="0"/>
                <a:cs typeface="Times New Roman" panose="02020603050405020304" pitchFamily="18" charset="0"/>
              </a:rPr>
              <a:t>Staff authority refers to the right to advice on improving the effectiveness for line employees in performing their duties. </a:t>
            </a:r>
            <a:r>
              <a:rPr lang="en-US" b="0" i="0" dirty="0">
                <a:solidFill>
                  <a:srgbClr val="333333"/>
                </a:solidFill>
                <a:effectLst/>
                <a:latin typeface="Times New Roman" panose="02020603050405020304" pitchFamily="18" charset="0"/>
                <a:cs typeface="Times New Roman" panose="02020603050405020304" pitchFamily="18" charset="0"/>
              </a:rPr>
              <a:t>Staff personnel are generally independent employees who do not report to line managers, and they can be external staff who are temporarily employed to perform a particular task. These are highly specialized individuals, thus are employed for their expert knowledge and the ability to add value to the company.</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816392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E2FE8-8FCD-3304-1D27-1D4BB1B249DD}"/>
              </a:ext>
            </a:extLst>
          </p:cNvPr>
          <p:cNvSpPr>
            <a:spLocks noGrp="1"/>
          </p:cNvSpPr>
          <p:nvPr>
            <p:ph type="title"/>
          </p:nvPr>
        </p:nvSpPr>
        <p:spPr/>
        <p:txBody>
          <a:bodyPr/>
          <a:lstStyle/>
          <a:p>
            <a:r>
              <a:rPr lang="en-US" b="1" i="0" dirty="0">
                <a:solidFill>
                  <a:srgbClr val="202124"/>
                </a:solidFill>
                <a:effectLst/>
                <a:latin typeface="Times New Roman" panose="02020603050405020304" pitchFamily="18" charset="0"/>
                <a:cs typeface="Times New Roman" panose="02020603050405020304" pitchFamily="18" charset="0"/>
              </a:rPr>
              <a:t>Advantages of Line and Staff Organization</a:t>
            </a:r>
            <a:br>
              <a:rPr lang="en-US" b="0" i="0" dirty="0">
                <a:solidFill>
                  <a:srgbClr val="202124"/>
                </a:solidFill>
                <a:effectLst/>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FAEBD94-492F-8D3B-999E-33D37402762D}"/>
              </a:ext>
            </a:extLst>
          </p:cNvPr>
          <p:cNvSpPr>
            <a:spLocks noGrp="1"/>
          </p:cNvSpPr>
          <p:nvPr>
            <p:ph idx="1"/>
          </p:nvPr>
        </p:nvSpPr>
        <p:spPr/>
        <p:txBody>
          <a:bodyPr>
            <a:normAutofit/>
          </a:bodyPr>
          <a:lstStyle/>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Specialization. Line and staff organization introduces a specialization in a very systematic manner. ...</a:t>
            </a:r>
          </a:p>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Better Discipline. ...</a:t>
            </a:r>
          </a:p>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Balanced and Prompt Decisions. ...</a:t>
            </a:r>
          </a:p>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Growth and Expansion. ...</a:t>
            </a:r>
          </a:p>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Development of Employees. ...</a:t>
            </a:r>
          </a:p>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Lesser(few) Burden on Line Officers. ...</a:t>
            </a:r>
          </a:p>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Quick Actions</a:t>
            </a:r>
            <a:r>
              <a:rPr lang="en-US" b="0" i="0" dirty="0">
                <a:solidFill>
                  <a:srgbClr val="202124"/>
                </a:solidFill>
                <a:effectLst/>
                <a:latin typeface="arial" panose="020B0604020202020204" pitchFamily="34" charset="0"/>
              </a:rPr>
              <a:t>.</a:t>
            </a:r>
          </a:p>
          <a:p>
            <a:endParaRPr lang="en-US" dirty="0"/>
          </a:p>
        </p:txBody>
      </p:sp>
    </p:spTree>
    <p:extLst>
      <p:ext uri="{BB962C8B-B14F-4D97-AF65-F5344CB8AC3E}">
        <p14:creationId xmlns:p14="http://schemas.microsoft.com/office/powerpoint/2010/main" val="8176740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F2B26-16C1-D0B9-8B73-AD591865609A}"/>
              </a:ext>
            </a:extLst>
          </p:cNvPr>
          <p:cNvSpPr>
            <a:spLocks noGrp="1"/>
          </p:cNvSpPr>
          <p:nvPr>
            <p:ph type="title"/>
          </p:nvPr>
        </p:nvSpPr>
        <p:spPr/>
        <p:txBody>
          <a:bodyPr>
            <a:normAutofit fontScale="90000"/>
          </a:bodyPr>
          <a:lstStyle/>
          <a:p>
            <a:r>
              <a:rPr lang="en-US" b="1" i="0" dirty="0">
                <a:solidFill>
                  <a:srgbClr val="202124"/>
                </a:solidFill>
                <a:effectLst/>
                <a:latin typeface="Times New Roman" panose="02020603050405020304" pitchFamily="18" charset="0"/>
                <a:cs typeface="Times New Roman" panose="02020603050405020304" pitchFamily="18" charset="0"/>
              </a:rPr>
              <a:t>Disadvantages of Line and Staff Organization:</a:t>
            </a:r>
            <a:br>
              <a:rPr lang="en-US" b="0" i="0" dirty="0">
                <a:solidFill>
                  <a:srgbClr val="202124"/>
                </a:solidFill>
                <a:effectLst/>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BCE04C5-30FD-CC61-422F-DC8C833D5745}"/>
              </a:ext>
            </a:extLst>
          </p:cNvPr>
          <p:cNvSpPr>
            <a:spLocks noGrp="1"/>
          </p:cNvSpPr>
          <p:nvPr>
            <p:ph idx="1"/>
          </p:nvPr>
        </p:nvSpPr>
        <p:spPr/>
        <p:txBody>
          <a:bodyPr>
            <a:normAutofit/>
          </a:bodyPr>
          <a:lstStyle/>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Conflict between Line and Staff Personnel:</a:t>
            </a:r>
          </a:p>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Lack of Responsibility: There is a lack of responsibility for staff officials. ...</a:t>
            </a:r>
          </a:p>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More Dependence on Staff: The line officers become habituated for advice on staff. ...</a:t>
            </a:r>
          </a:p>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Lack of Co-Ordination: ...</a:t>
            </a:r>
          </a:p>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Ineffective Staff: ...</a:t>
            </a:r>
          </a:p>
          <a:p>
            <a:pPr algn="l">
              <a:buFont typeface="Arial" panose="020B0604020202020204" pitchFamily="34" charset="0"/>
              <a:buChar char="•"/>
            </a:pPr>
            <a:r>
              <a:rPr lang="en-US" b="0" i="0" dirty="0">
                <a:solidFill>
                  <a:srgbClr val="202124"/>
                </a:solidFill>
                <a:effectLst/>
                <a:latin typeface="Times New Roman" panose="02020603050405020304" pitchFamily="18" charset="0"/>
                <a:cs typeface="Times New Roman" panose="02020603050405020304" pitchFamily="18" charset="0"/>
              </a:rPr>
              <a:t>Expensive:</a:t>
            </a:r>
          </a:p>
          <a:p>
            <a:endParaRPr lang="en-US" dirty="0"/>
          </a:p>
        </p:txBody>
      </p:sp>
    </p:spTree>
    <p:extLst>
      <p:ext uri="{BB962C8B-B14F-4D97-AF65-F5344CB8AC3E}">
        <p14:creationId xmlns:p14="http://schemas.microsoft.com/office/powerpoint/2010/main" val="409975468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1B877-39EC-ECFD-084A-58A764C5B27A}"/>
              </a:ext>
            </a:extLst>
          </p:cNvPr>
          <p:cNvSpPr>
            <a:spLocks noGrp="1"/>
          </p:cNvSpPr>
          <p:nvPr>
            <p:ph type="title"/>
          </p:nvPr>
        </p:nvSpPr>
        <p:spPr/>
        <p:txBody>
          <a:bodyPr/>
          <a:lstStyle/>
          <a:p>
            <a:endParaRPr lang="en-US"/>
          </a:p>
        </p:txBody>
      </p:sp>
      <p:graphicFrame>
        <p:nvGraphicFramePr>
          <p:cNvPr id="4" name="Content Placeholder 3">
            <a:extLst>
              <a:ext uri="{FF2B5EF4-FFF2-40B4-BE49-F238E27FC236}">
                <a16:creationId xmlns:a16="http://schemas.microsoft.com/office/drawing/2014/main" id="{5E9DF50A-C46B-5B62-D69A-A25E276EFBCB}"/>
              </a:ext>
            </a:extLst>
          </p:cNvPr>
          <p:cNvGraphicFramePr>
            <a:graphicFrameLocks noGrp="1"/>
          </p:cNvGraphicFramePr>
          <p:nvPr>
            <p:ph idx="1"/>
            <p:extLst>
              <p:ext uri="{D42A27DB-BD31-4B8C-83A1-F6EECF244321}">
                <p14:modId xmlns:p14="http://schemas.microsoft.com/office/powerpoint/2010/main" val="3333884292"/>
              </p:ext>
            </p:extLst>
          </p:nvPr>
        </p:nvGraphicFramePr>
        <p:xfrm>
          <a:off x="838200" y="1797914"/>
          <a:ext cx="10515600" cy="4360976"/>
        </p:xfrm>
        <a:graphic>
          <a:graphicData uri="http://schemas.openxmlformats.org/drawingml/2006/table">
            <a:tbl>
              <a:tblPr/>
              <a:tblGrid>
                <a:gridCol w="5257800">
                  <a:extLst>
                    <a:ext uri="{9D8B030D-6E8A-4147-A177-3AD203B41FA5}">
                      <a16:colId xmlns:a16="http://schemas.microsoft.com/office/drawing/2014/main" val="2936759467"/>
                    </a:ext>
                  </a:extLst>
                </a:gridCol>
                <a:gridCol w="5257800">
                  <a:extLst>
                    <a:ext uri="{9D8B030D-6E8A-4147-A177-3AD203B41FA5}">
                      <a16:colId xmlns:a16="http://schemas.microsoft.com/office/drawing/2014/main" val="2085396227"/>
                    </a:ext>
                  </a:extLst>
                </a:gridCol>
              </a:tblGrid>
              <a:tr h="205536">
                <a:tc gridSpan="2">
                  <a:txBody>
                    <a:bodyPr/>
                    <a:lstStyle/>
                    <a:p>
                      <a:pPr algn="ctr" fontAlgn="ctr"/>
                      <a:r>
                        <a:rPr lang="en-US" sz="1200" b="1">
                          <a:solidFill>
                            <a:srgbClr val="FFFFFF"/>
                          </a:solidFill>
                          <a:effectLst/>
                          <a:latin typeface="Open Sans" panose="020B0606030504020204" pitchFamily="34" charset="0"/>
                        </a:rPr>
                        <a:t>Line Authority vs Staff Authority</a:t>
                      </a:r>
                      <a:endParaRPr lang="en-US" sz="1200" b="1">
                        <a:solidFill>
                          <a:srgbClr val="333333"/>
                        </a:solidFill>
                        <a:effectLst/>
                        <a:latin typeface="Open Sans" panose="020B0606030504020204" pitchFamily="34" charset="0"/>
                      </a:endParaRPr>
                    </a:p>
                  </a:txBody>
                  <a:tcPr marL="100261" marR="100261" marT="5013" marB="20052"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324B7A"/>
                    </a:solidFill>
                  </a:tcPr>
                </a:tc>
                <a:tc hMerge="1">
                  <a:txBody>
                    <a:bodyPr/>
                    <a:lstStyle/>
                    <a:p>
                      <a:endParaRPr lang="en-US"/>
                    </a:p>
                  </a:txBody>
                  <a:tcPr/>
                </a:tc>
                <a:extLst>
                  <a:ext uri="{0D108BD9-81ED-4DB2-BD59-A6C34878D82A}">
                    <a16:rowId xmlns:a16="http://schemas.microsoft.com/office/drawing/2014/main" val="4205891651"/>
                  </a:ext>
                </a:extLst>
              </a:tr>
              <a:tr h="1288357">
                <a:tc>
                  <a:txBody>
                    <a:bodyPr/>
                    <a:lstStyle/>
                    <a:p>
                      <a:pPr algn="l" fontAlgn="t"/>
                      <a:r>
                        <a:rPr lang="en-US" sz="1200" dirty="0">
                          <a:effectLst/>
                        </a:rPr>
                        <a:t>Line authority is the type of authority that reflects superior-subordinate relationships characterized by the power of decision making.</a:t>
                      </a:r>
                    </a:p>
                  </a:txBody>
                  <a:tcPr marL="150392" marR="100261" marT="5013" marB="20052">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E3EBFA"/>
                    </a:solidFill>
                  </a:tcPr>
                </a:tc>
                <a:tc>
                  <a:txBody>
                    <a:bodyPr/>
                    <a:lstStyle/>
                    <a:p>
                      <a:pPr algn="l" fontAlgn="t"/>
                      <a:r>
                        <a:rPr lang="en-US" sz="1200">
                          <a:effectLst/>
                        </a:rPr>
                        <a:t>Staff authority refers to the right to advice on improving the effectiveness for line employees in performing their duties.</a:t>
                      </a:r>
                    </a:p>
                  </a:txBody>
                  <a:tcPr marL="150392" marR="100261" marT="5013" marB="20052">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7F9FC"/>
                    </a:solidFill>
                  </a:tcPr>
                </a:tc>
                <a:extLst>
                  <a:ext uri="{0D108BD9-81ED-4DB2-BD59-A6C34878D82A}">
                    <a16:rowId xmlns:a16="http://schemas.microsoft.com/office/drawing/2014/main" val="5696756"/>
                  </a:ext>
                </a:extLst>
              </a:tr>
              <a:tr h="205536">
                <a:tc gridSpan="2">
                  <a:txBody>
                    <a:bodyPr/>
                    <a:lstStyle/>
                    <a:p>
                      <a:pPr algn="ctr" fontAlgn="ctr"/>
                      <a:r>
                        <a:rPr lang="en-US" sz="1200" b="1">
                          <a:solidFill>
                            <a:srgbClr val="FFFFFF"/>
                          </a:solidFill>
                          <a:effectLst/>
                        </a:rPr>
                        <a:t>Main Responsibility</a:t>
                      </a:r>
                      <a:endParaRPr lang="en-US" sz="1200">
                        <a:effectLst/>
                      </a:endParaRPr>
                    </a:p>
                  </a:txBody>
                  <a:tcPr marL="100261" marR="100261" marT="5013" marB="20052"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5C739E"/>
                    </a:solidFill>
                  </a:tcPr>
                </a:tc>
                <a:tc hMerge="1">
                  <a:txBody>
                    <a:bodyPr/>
                    <a:lstStyle/>
                    <a:p>
                      <a:endParaRPr lang="en-US"/>
                    </a:p>
                  </a:txBody>
                  <a:tcPr/>
                </a:tc>
                <a:extLst>
                  <a:ext uri="{0D108BD9-81ED-4DB2-BD59-A6C34878D82A}">
                    <a16:rowId xmlns:a16="http://schemas.microsoft.com/office/drawing/2014/main" val="1957510925"/>
                  </a:ext>
                </a:extLst>
              </a:tr>
              <a:tr h="1107887">
                <a:tc>
                  <a:txBody>
                    <a:bodyPr/>
                    <a:lstStyle/>
                    <a:p>
                      <a:pPr algn="l" fontAlgn="t"/>
                      <a:r>
                        <a:rPr lang="en-US" sz="1200">
                          <a:effectLst/>
                        </a:rPr>
                        <a:t>Line managers are responsible for directing, motivating and supervising employees towards achieving organizational goals.</a:t>
                      </a:r>
                    </a:p>
                  </a:txBody>
                  <a:tcPr marL="150392" marR="100261" marT="5013" marB="20052">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E3EBFA"/>
                    </a:solidFill>
                  </a:tcPr>
                </a:tc>
                <a:tc>
                  <a:txBody>
                    <a:bodyPr/>
                    <a:lstStyle/>
                    <a:p>
                      <a:pPr algn="l" fontAlgn="t"/>
                      <a:r>
                        <a:rPr lang="en-US" sz="1200">
                          <a:effectLst/>
                        </a:rPr>
                        <a:t>Main responsibility of line staff is to provide expert advice and support to line staff to allow smooth flow of operations.</a:t>
                      </a:r>
                    </a:p>
                  </a:txBody>
                  <a:tcPr marL="150392" marR="100261" marT="5013" marB="20052">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7F9FC"/>
                    </a:solidFill>
                  </a:tcPr>
                </a:tc>
                <a:extLst>
                  <a:ext uri="{0D108BD9-81ED-4DB2-BD59-A6C34878D82A}">
                    <a16:rowId xmlns:a16="http://schemas.microsoft.com/office/drawing/2014/main" val="1988987112"/>
                  </a:ext>
                </a:extLst>
              </a:tr>
              <a:tr h="205536">
                <a:tc gridSpan="2">
                  <a:txBody>
                    <a:bodyPr/>
                    <a:lstStyle/>
                    <a:p>
                      <a:pPr algn="ctr" fontAlgn="ctr"/>
                      <a:r>
                        <a:rPr lang="en-US" sz="1200" b="1">
                          <a:solidFill>
                            <a:srgbClr val="FFFFFF"/>
                          </a:solidFill>
                          <a:effectLst/>
                        </a:rPr>
                        <a:t>Specialization</a:t>
                      </a:r>
                      <a:endParaRPr lang="en-US" sz="1200">
                        <a:effectLst/>
                      </a:endParaRPr>
                    </a:p>
                  </a:txBody>
                  <a:tcPr marL="100261" marR="100261" marT="5013" marB="20052" anchor="ctr">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5C739E"/>
                    </a:solidFill>
                  </a:tcPr>
                </a:tc>
                <a:tc hMerge="1">
                  <a:txBody>
                    <a:bodyPr/>
                    <a:lstStyle/>
                    <a:p>
                      <a:endParaRPr lang="en-US"/>
                    </a:p>
                  </a:txBody>
                  <a:tcPr/>
                </a:tc>
                <a:extLst>
                  <a:ext uri="{0D108BD9-81ED-4DB2-BD59-A6C34878D82A}">
                    <a16:rowId xmlns:a16="http://schemas.microsoft.com/office/drawing/2014/main" val="184403326"/>
                  </a:ext>
                </a:extLst>
              </a:tr>
              <a:tr h="386006">
                <a:tc>
                  <a:txBody>
                    <a:bodyPr/>
                    <a:lstStyle/>
                    <a:p>
                      <a:pPr algn="l" fontAlgn="t"/>
                      <a:r>
                        <a:rPr lang="en-US" sz="1200" dirty="0">
                          <a:effectLst/>
                        </a:rPr>
                        <a:t>Level of specialization is low in line authority.</a:t>
                      </a:r>
                    </a:p>
                  </a:txBody>
                  <a:tcPr marL="150392" marR="100261" marT="5013" marB="20052">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E3EBFA"/>
                    </a:solidFill>
                  </a:tcPr>
                </a:tc>
                <a:tc>
                  <a:txBody>
                    <a:bodyPr/>
                    <a:lstStyle/>
                    <a:p>
                      <a:pPr algn="l" fontAlgn="t"/>
                      <a:r>
                        <a:rPr lang="en-US" sz="1200">
                          <a:effectLst/>
                        </a:rPr>
                        <a:t>High specialization is seen in staff authority.</a:t>
                      </a:r>
                    </a:p>
                  </a:txBody>
                  <a:tcPr marL="150392" marR="100261" marT="5013" marB="20052">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F7F9FC"/>
                    </a:solidFill>
                  </a:tcPr>
                </a:tc>
                <a:extLst>
                  <a:ext uri="{0D108BD9-81ED-4DB2-BD59-A6C34878D82A}">
                    <a16:rowId xmlns:a16="http://schemas.microsoft.com/office/drawing/2014/main" val="4281693009"/>
                  </a:ext>
                </a:extLst>
              </a:tr>
              <a:tr h="205536">
                <a:tc gridSpan="2">
                  <a:txBody>
                    <a:bodyPr/>
                    <a:lstStyle/>
                    <a:p>
                      <a:pPr algn="ctr" fontAlgn="t"/>
                      <a:r>
                        <a:rPr lang="en-US" sz="1200" b="1" dirty="0">
                          <a:solidFill>
                            <a:srgbClr val="FFFFFF"/>
                          </a:solidFill>
                          <a:effectLst/>
                        </a:rPr>
                        <a:t>Adaptation to Environment</a:t>
                      </a:r>
                      <a:endParaRPr lang="en-US" sz="1200" dirty="0">
                        <a:effectLst/>
                      </a:endParaRPr>
                    </a:p>
                  </a:txBody>
                  <a:tcPr marL="150392" marR="100261" marT="5013" marB="20052">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solidFill>
                      <a:srgbClr val="5C739E"/>
                    </a:solidFill>
                  </a:tcPr>
                </a:tc>
                <a:tc hMerge="1">
                  <a:txBody>
                    <a:bodyPr/>
                    <a:lstStyle/>
                    <a:p>
                      <a:endParaRPr lang="en-US"/>
                    </a:p>
                  </a:txBody>
                  <a:tcPr/>
                </a:tc>
                <a:extLst>
                  <a:ext uri="{0D108BD9-81ED-4DB2-BD59-A6C34878D82A}">
                    <a16:rowId xmlns:a16="http://schemas.microsoft.com/office/drawing/2014/main" val="2169011899"/>
                  </a:ext>
                </a:extLst>
              </a:tr>
              <a:tr h="746946">
                <a:tc>
                  <a:txBody>
                    <a:bodyPr/>
                    <a:lstStyle/>
                    <a:p>
                      <a:pPr algn="l" fontAlgn="t"/>
                      <a:r>
                        <a:rPr lang="en-US" sz="1200" dirty="0">
                          <a:effectLst/>
                        </a:rPr>
                        <a:t>Line authority is mostly suitable for small and medium scale organizations.</a:t>
                      </a:r>
                    </a:p>
                  </a:txBody>
                  <a:tcPr marL="150392" marR="100261" marT="5013" marB="20052">
                    <a:lnL>
                      <a:noFill/>
                    </a:lnL>
                    <a:lnR>
                      <a:noFill/>
                    </a:lnR>
                    <a:lnT w="7620" cap="flat" cmpd="sng" algn="ctr">
                      <a:solidFill>
                        <a:srgbClr val="DDDDDD"/>
                      </a:solidFill>
                      <a:prstDash val="solid"/>
                      <a:round/>
                      <a:headEnd type="none" w="med" len="med"/>
                      <a:tailEnd type="none" w="med" len="med"/>
                    </a:lnT>
                    <a:lnB>
                      <a:noFill/>
                    </a:lnB>
                    <a:solidFill>
                      <a:srgbClr val="E3EBFA"/>
                    </a:solidFill>
                  </a:tcPr>
                </a:tc>
                <a:tc>
                  <a:txBody>
                    <a:bodyPr/>
                    <a:lstStyle/>
                    <a:p>
                      <a:pPr algn="l" fontAlgn="t"/>
                      <a:r>
                        <a:rPr lang="en-US" sz="1200" dirty="0">
                          <a:effectLst/>
                        </a:rPr>
                        <a:t>Staff authority can bring wider benefits for large-scale organizations.</a:t>
                      </a:r>
                    </a:p>
                  </a:txBody>
                  <a:tcPr marL="150392" marR="100261" marT="5013" marB="20052">
                    <a:lnL>
                      <a:noFill/>
                    </a:lnL>
                    <a:lnR>
                      <a:noFill/>
                    </a:lnR>
                    <a:lnT w="7620" cap="flat" cmpd="sng" algn="ctr">
                      <a:solidFill>
                        <a:srgbClr val="DDDDDD"/>
                      </a:solidFill>
                      <a:prstDash val="solid"/>
                      <a:round/>
                      <a:headEnd type="none" w="med" len="med"/>
                      <a:tailEnd type="none" w="med" len="med"/>
                    </a:lnT>
                    <a:lnB>
                      <a:noFill/>
                    </a:lnB>
                    <a:solidFill>
                      <a:srgbClr val="F7F9FC"/>
                    </a:solidFill>
                  </a:tcPr>
                </a:tc>
                <a:extLst>
                  <a:ext uri="{0D108BD9-81ED-4DB2-BD59-A6C34878D82A}">
                    <a16:rowId xmlns:a16="http://schemas.microsoft.com/office/drawing/2014/main" val="2009316644"/>
                  </a:ext>
                </a:extLst>
              </a:tr>
            </a:tbl>
          </a:graphicData>
        </a:graphic>
      </p:graphicFrame>
    </p:spTree>
    <p:extLst>
      <p:ext uri="{BB962C8B-B14F-4D97-AF65-F5344CB8AC3E}">
        <p14:creationId xmlns:p14="http://schemas.microsoft.com/office/powerpoint/2010/main" val="472658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8547C-BA3A-0F21-4570-D40E3D0C114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66F11CD-DD5B-3697-A1DA-084801D3E8C1}"/>
              </a:ext>
            </a:extLst>
          </p:cNvPr>
          <p:cNvSpPr>
            <a:spLocks noGrp="1"/>
          </p:cNvSpPr>
          <p:nvPr>
            <p:ph idx="1"/>
          </p:nvPr>
        </p:nvSpPr>
        <p:spPr/>
        <p:txBody>
          <a:bodyPr>
            <a:normAutofit/>
          </a:bodyPr>
          <a:lstStyle/>
          <a:p>
            <a:pPr marL="0" indent="0">
              <a:buNone/>
            </a:pPr>
            <a:r>
              <a:rPr lang="en-US" b="1" i="0" dirty="0">
                <a:effectLst/>
                <a:latin typeface="Times New Roman" panose="02020603050405020304" pitchFamily="18" charset="0"/>
                <a:cs typeface="Times New Roman" panose="02020603050405020304" pitchFamily="18" charset="0"/>
              </a:rPr>
              <a:t>2.Specialization</a:t>
            </a:r>
          </a:p>
          <a:p>
            <a:r>
              <a:rPr lang="en-US" b="0" i="0" dirty="0">
                <a:effectLst/>
                <a:latin typeface="Times New Roman" panose="02020603050405020304" pitchFamily="18" charset="0"/>
                <a:cs typeface="Times New Roman" panose="02020603050405020304" pitchFamily="18" charset="0"/>
              </a:rPr>
              <a:t>This principle of organizing implies that as far as possible each individual of the organization should be given a specific task based on his/her ability. In such a situation, employees can concentrate on single work with greater efficiency.</a:t>
            </a:r>
          </a:p>
          <a:p>
            <a:r>
              <a:rPr lang="en-US" b="0" i="0" dirty="0">
                <a:effectLst/>
                <a:latin typeface="Times New Roman" panose="02020603050405020304" pitchFamily="18" charset="0"/>
                <a:cs typeface="Times New Roman" panose="02020603050405020304" pitchFamily="18" charset="0"/>
              </a:rPr>
              <a:t>It assumes that giving multiple tasks to a single employee creates confusion in the mind of that employee, he can be frustrated, he can not meet the determined standard, time, and cost, and thus there can be lateness in completing the work.</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543018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F3203-9945-6890-5E40-6A89160C4EDA}"/>
              </a:ext>
            </a:extLst>
          </p:cNvPr>
          <p:cNvSpPr>
            <a:spLocks noGrp="1"/>
          </p:cNvSpPr>
          <p:nvPr>
            <p:ph type="title"/>
          </p:nvPr>
        </p:nvSpPr>
        <p:spPr/>
        <p:txBody>
          <a:bodyPr/>
          <a:lstStyle/>
          <a:p>
            <a:r>
              <a:rPr lang="en-US" dirty="0"/>
              <a:t>Advantages </a:t>
            </a:r>
          </a:p>
        </p:txBody>
      </p:sp>
      <p:sp>
        <p:nvSpPr>
          <p:cNvPr id="3" name="Content Placeholder 2">
            <a:extLst>
              <a:ext uri="{FF2B5EF4-FFF2-40B4-BE49-F238E27FC236}">
                <a16:creationId xmlns:a16="http://schemas.microsoft.com/office/drawing/2014/main" id="{05FD1DBB-72C0-E503-4131-06BA409556B2}"/>
              </a:ext>
            </a:extLst>
          </p:cNvPr>
          <p:cNvSpPr>
            <a:spLocks noGrp="1"/>
          </p:cNvSpPr>
          <p:nvPr>
            <p:ph idx="1"/>
          </p:nvPr>
        </p:nvSpPr>
        <p:spPr/>
        <p:txBody>
          <a:bodyPr>
            <a:normAutofit fontScale="70000" lnSpcReduction="20000"/>
          </a:bodyPr>
          <a:lstStyle/>
          <a:p>
            <a:pPr algn="l">
              <a:buFont typeface="Arial" panose="020B0604020202020204" pitchFamily="34" charset="0"/>
              <a:buChar char="•"/>
            </a:pPr>
            <a:r>
              <a:rPr lang="en-US" b="0" i="0" dirty="0">
                <a:effectLst/>
                <a:latin typeface="Inter"/>
              </a:rPr>
              <a:t>It brings expert knowledge to bear upon management and operating problems. Thus, the line managers get the benefit of specialized knowledge of staff specialists at various levels.</a:t>
            </a:r>
          </a:p>
          <a:p>
            <a:pPr algn="l">
              <a:buFont typeface="Arial" panose="020B0604020202020204" pitchFamily="34" charset="0"/>
              <a:buChar char="•"/>
            </a:pPr>
            <a:r>
              <a:rPr lang="en-US" b="0" i="0" dirty="0">
                <a:effectLst/>
                <a:latin typeface="Inter"/>
              </a:rPr>
              <a:t>The expert advice and guidance given by the staff officers to the line officers benefit the entire organization.</a:t>
            </a:r>
          </a:p>
          <a:p>
            <a:pPr algn="l">
              <a:buFont typeface="Arial" panose="020B0604020202020204" pitchFamily="34" charset="0"/>
              <a:buChar char="•"/>
            </a:pPr>
            <a:r>
              <a:rPr lang="en-US" b="0" i="0" dirty="0">
                <a:effectLst/>
                <a:latin typeface="Inter"/>
              </a:rPr>
              <a:t>As the staff officers look after the detailed analysis of each important managerial activity, it relieves the line managers of the botheration of concentrating on specialized functions.</a:t>
            </a:r>
          </a:p>
          <a:p>
            <a:pPr algn="l">
              <a:buFont typeface="Arial" panose="020B0604020202020204" pitchFamily="34" charset="0"/>
              <a:buChar char="•"/>
            </a:pPr>
            <a:r>
              <a:rPr lang="en-US" b="0" i="0" dirty="0">
                <a:effectLst/>
                <a:latin typeface="Inter"/>
              </a:rPr>
              <a:t>Staff specialists help the line managers in taking better decisions by providing expert advice. Therefore, there will be sound managerial decisions under this system.</a:t>
            </a:r>
          </a:p>
          <a:p>
            <a:pPr algn="l">
              <a:buFont typeface="Arial" panose="020B0604020202020204" pitchFamily="34" charset="0"/>
              <a:buChar char="•"/>
            </a:pPr>
            <a:r>
              <a:rPr lang="en-US" b="0" i="0" dirty="0">
                <a:effectLst/>
                <a:latin typeface="Inter"/>
              </a:rPr>
              <a:t>It makes possible the principle of undivided responsibility and authority, and at the same time permits staff specialization. Thus, the organization takes advantage of functional organization while maintaining the unity of command.</a:t>
            </a:r>
          </a:p>
          <a:p>
            <a:pPr algn="l">
              <a:buFont typeface="Arial" panose="020B0604020202020204" pitchFamily="34" charset="0"/>
              <a:buChar char="•"/>
            </a:pPr>
            <a:r>
              <a:rPr lang="en-US" b="0" i="0" dirty="0">
                <a:effectLst/>
                <a:latin typeface="Inter"/>
              </a:rPr>
              <a:t>It is based upon planned specialization.</a:t>
            </a:r>
          </a:p>
          <a:p>
            <a:pPr algn="l">
              <a:buFont typeface="Arial" panose="020B0604020202020204" pitchFamily="34" charset="0"/>
              <a:buChar char="•"/>
            </a:pPr>
            <a:r>
              <a:rPr lang="en-US" b="0" i="0" dirty="0">
                <a:effectLst/>
                <a:latin typeface="Inter"/>
              </a:rPr>
              <a:t>Line and staff organization has greater flexibility, in the sense that new specialized activities can be added to the line activities without disturbing the line procedure.</a:t>
            </a:r>
          </a:p>
          <a:p>
            <a:endParaRPr lang="en-US" dirty="0"/>
          </a:p>
        </p:txBody>
      </p:sp>
    </p:spTree>
    <p:extLst>
      <p:ext uri="{BB962C8B-B14F-4D97-AF65-F5344CB8AC3E}">
        <p14:creationId xmlns:p14="http://schemas.microsoft.com/office/powerpoint/2010/main" val="264277165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7F725-045B-5A5B-27BC-74C0658AD55F}"/>
              </a:ext>
            </a:extLst>
          </p:cNvPr>
          <p:cNvSpPr>
            <a:spLocks noGrp="1"/>
          </p:cNvSpPr>
          <p:nvPr>
            <p:ph type="title"/>
          </p:nvPr>
        </p:nvSpPr>
        <p:spPr/>
        <p:txBody>
          <a:bodyPr/>
          <a:lstStyle/>
          <a:p>
            <a:r>
              <a:rPr lang="en-US" dirty="0"/>
              <a:t>Disadvantages </a:t>
            </a:r>
          </a:p>
        </p:txBody>
      </p:sp>
      <p:sp>
        <p:nvSpPr>
          <p:cNvPr id="3" name="Content Placeholder 2">
            <a:extLst>
              <a:ext uri="{FF2B5EF4-FFF2-40B4-BE49-F238E27FC236}">
                <a16:creationId xmlns:a16="http://schemas.microsoft.com/office/drawing/2014/main" id="{9A2BE4BF-DB1A-76D0-2A8A-A6726AB52915}"/>
              </a:ext>
            </a:extLst>
          </p:cNvPr>
          <p:cNvSpPr>
            <a:spLocks noGrp="1"/>
          </p:cNvSpPr>
          <p:nvPr>
            <p:ph idx="1"/>
          </p:nvPr>
        </p:nvSpPr>
        <p:spPr/>
        <p:txBody>
          <a:bodyPr>
            <a:normAutofit fontScale="70000" lnSpcReduction="20000"/>
          </a:bodyPr>
          <a:lstStyle/>
          <a:p>
            <a:pPr algn="just">
              <a:buFont typeface="Arial" panose="020B0604020202020204" pitchFamily="34" charset="0"/>
              <a:buChar char="•"/>
            </a:pPr>
            <a:r>
              <a:rPr lang="en-US" b="0" i="0" dirty="0">
                <a:effectLst/>
                <a:latin typeface="Inter"/>
              </a:rPr>
              <a:t>There is generally a conflict between the line and staff executives. The line managers feel that staff specialists do not always give right type of advice, and staff officials generally complain that their advice is not properly attended to.</a:t>
            </a:r>
          </a:p>
          <a:p>
            <a:pPr algn="just">
              <a:buFont typeface="Arial" panose="020B0604020202020204" pitchFamily="34" charset="0"/>
              <a:buChar char="•"/>
            </a:pPr>
            <a:r>
              <a:rPr lang="en-US" b="0" i="0" dirty="0">
                <a:effectLst/>
                <a:latin typeface="Inter"/>
              </a:rPr>
              <a:t>Line managers sometimes may resent the activities of staff members, feeling that prestige and influence of line managers suffer from the presence of the specialists.</a:t>
            </a:r>
          </a:p>
          <a:p>
            <a:pPr algn="just">
              <a:buFont typeface="Arial" panose="020B0604020202020204" pitchFamily="34" charset="0"/>
              <a:buChar char="•"/>
            </a:pPr>
            <a:r>
              <a:rPr lang="en-US" b="0" i="0" dirty="0">
                <a:effectLst/>
                <a:latin typeface="Inter"/>
              </a:rPr>
              <a:t>The staff experts may be ineffective because they do not get the authority to implement their recommendations.</a:t>
            </a:r>
          </a:p>
          <a:p>
            <a:pPr algn="just">
              <a:buFont typeface="Arial" panose="020B0604020202020204" pitchFamily="34" charset="0"/>
              <a:buChar char="•"/>
            </a:pPr>
            <a:r>
              <a:rPr lang="en-US" b="0" i="0" dirty="0">
                <a:effectLst/>
                <a:latin typeface="Inter"/>
              </a:rPr>
              <a:t>This type of organization requires the appointment of large number of staff officers or experts in addition to the line officers. As a result, this system becomes quite expensive.</a:t>
            </a:r>
          </a:p>
          <a:p>
            <a:pPr algn="just">
              <a:buFont typeface="Arial" panose="020B0604020202020204" pitchFamily="34" charset="0"/>
              <a:buChar char="•"/>
            </a:pPr>
            <a:r>
              <a:rPr lang="en-US" b="0" i="0" dirty="0">
                <a:effectLst/>
                <a:latin typeface="Inter"/>
              </a:rPr>
              <a:t>Although expert information and advice are available, they reach the workers through the officers and thus run the risk of misunderstanding and misinterpretation.</a:t>
            </a:r>
          </a:p>
          <a:p>
            <a:pPr algn="just">
              <a:buFont typeface="Arial" panose="020B0604020202020204" pitchFamily="34" charset="0"/>
              <a:buChar char="•"/>
            </a:pPr>
            <a:r>
              <a:rPr lang="en-US" b="0" i="0" dirty="0">
                <a:effectLst/>
                <a:latin typeface="Inter"/>
              </a:rPr>
              <a:t>Since staff managers are not accountable for the results, they may not be performing their duties well.</a:t>
            </a:r>
          </a:p>
          <a:p>
            <a:pPr algn="just">
              <a:buFont typeface="Arial" panose="020B0604020202020204" pitchFamily="34" charset="0"/>
              <a:buChar char="•"/>
            </a:pPr>
            <a:r>
              <a:rPr lang="en-US" b="0" i="0" dirty="0">
                <a:effectLst/>
                <a:latin typeface="Inter"/>
              </a:rPr>
              <a:t>Line mangers deal with problems in a more practical manner. But staff officials who are specialists in their fields tend to be more theoretical. This may hamper coordination in the organization.</a:t>
            </a:r>
          </a:p>
          <a:p>
            <a:pPr algn="just"/>
            <a:endParaRPr lang="en-US" dirty="0"/>
          </a:p>
        </p:txBody>
      </p:sp>
    </p:spTree>
    <p:extLst>
      <p:ext uri="{BB962C8B-B14F-4D97-AF65-F5344CB8AC3E}">
        <p14:creationId xmlns:p14="http://schemas.microsoft.com/office/powerpoint/2010/main" val="253986516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0A4BC-A414-BBCF-DBF3-E5108BBDD55F}"/>
              </a:ext>
            </a:extLst>
          </p:cNvPr>
          <p:cNvSpPr>
            <a:spLocks noGrp="1"/>
          </p:cNvSpPr>
          <p:nvPr>
            <p:ph type="title"/>
          </p:nvPr>
        </p:nvSpPr>
        <p:spPr/>
        <p:txBody>
          <a:bodyPr/>
          <a:lstStyle/>
          <a:p>
            <a:r>
              <a:rPr lang="en-US" dirty="0"/>
              <a:t>Delegation Authority</a:t>
            </a:r>
          </a:p>
        </p:txBody>
      </p:sp>
      <p:sp>
        <p:nvSpPr>
          <p:cNvPr id="3" name="Content Placeholder 2">
            <a:extLst>
              <a:ext uri="{FF2B5EF4-FFF2-40B4-BE49-F238E27FC236}">
                <a16:creationId xmlns:a16="http://schemas.microsoft.com/office/drawing/2014/main" id="{DDE55C79-B4F2-FB78-55EE-A00E7F6282B0}"/>
              </a:ext>
            </a:extLst>
          </p:cNvPr>
          <p:cNvSpPr>
            <a:spLocks noGrp="1"/>
          </p:cNvSpPr>
          <p:nvPr>
            <p:ph idx="1"/>
          </p:nvPr>
        </p:nvSpPr>
        <p:spPr/>
        <p:txBody>
          <a:bodyPr>
            <a:normAutofit fontScale="92500" lnSpcReduction="10000"/>
          </a:bodyPr>
          <a:lstStyle/>
          <a:p>
            <a:pPr algn="just"/>
            <a:r>
              <a:rPr lang="en-US" i="0" dirty="0">
                <a:effectLst/>
                <a:latin typeface="Times New Roman" panose="02020603050405020304" pitchFamily="18" charset="0"/>
                <a:cs typeface="Times New Roman" panose="02020603050405020304" pitchFamily="18" charset="0"/>
              </a:rPr>
              <a:t>The Delegation of Authority is an organizational process wherein, the manager divides his work among the subordinates and give them the responsibility to accomplish the respective tasks. Along with the responsibility, he also shares the authority, i.e. the power to take decisions with the subordinates, such that responsibilities can be completed efficiently.</a:t>
            </a:r>
          </a:p>
          <a:p>
            <a:pPr algn="just"/>
            <a:r>
              <a:rPr lang="en-US" b="0" i="0" dirty="0">
                <a:effectLst/>
                <a:latin typeface="Times New Roman" panose="02020603050405020304" pitchFamily="18" charset="0"/>
                <a:cs typeface="Times New Roman" panose="02020603050405020304" pitchFamily="18" charset="0"/>
              </a:rPr>
              <a:t>In other words, a delegation of authority involves the sharing of authority downwards to the subordinates and checking their efficiency by making them accountable for their doings. In an organization, the manager has several responsibilities and work to do. So, in order to reduce his burden, certain responsibility and authority are delegated to the lower level, i.e. to the subordinates, to get the work done on the manager’s behalf.</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797509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AD30D-38EA-1583-EF25-FD0644A79A11}"/>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9C74C41A-A2D5-34FB-ECEB-01816FD51998}"/>
              </a:ext>
            </a:extLst>
          </p:cNvPr>
          <p:cNvPicPr>
            <a:picLocks noGrp="1" noChangeAspect="1"/>
          </p:cNvPicPr>
          <p:nvPr>
            <p:ph idx="1"/>
          </p:nvPr>
        </p:nvPicPr>
        <p:blipFill>
          <a:blip r:embed="rId2"/>
          <a:stretch>
            <a:fillRect/>
          </a:stretch>
        </p:blipFill>
        <p:spPr>
          <a:xfrm>
            <a:off x="1483567" y="2086769"/>
            <a:ext cx="7576457" cy="3829050"/>
          </a:xfrm>
          <a:prstGeom prst="rect">
            <a:avLst/>
          </a:prstGeom>
        </p:spPr>
      </p:pic>
    </p:spTree>
    <p:extLst>
      <p:ext uri="{BB962C8B-B14F-4D97-AF65-F5344CB8AC3E}">
        <p14:creationId xmlns:p14="http://schemas.microsoft.com/office/powerpoint/2010/main" val="14418030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F3E3B-EFBF-C6A5-C90A-4652C85DE385}"/>
              </a:ext>
            </a:extLst>
          </p:cNvPr>
          <p:cNvSpPr>
            <a:spLocks noGrp="1"/>
          </p:cNvSpPr>
          <p:nvPr>
            <p:ph type="title"/>
          </p:nvPr>
        </p:nvSpPr>
        <p:spPr/>
        <p:txBody>
          <a:bodyPr/>
          <a:lstStyle/>
          <a:p>
            <a:r>
              <a:rPr lang="en-US" dirty="0"/>
              <a:t>Features </a:t>
            </a:r>
          </a:p>
        </p:txBody>
      </p:sp>
      <p:sp>
        <p:nvSpPr>
          <p:cNvPr id="3" name="Content Placeholder 2">
            <a:extLst>
              <a:ext uri="{FF2B5EF4-FFF2-40B4-BE49-F238E27FC236}">
                <a16:creationId xmlns:a16="http://schemas.microsoft.com/office/drawing/2014/main" id="{8F977DBE-6954-DE49-8550-8975A119CD13}"/>
              </a:ext>
            </a:extLst>
          </p:cNvPr>
          <p:cNvSpPr>
            <a:spLocks noGrp="1"/>
          </p:cNvSpPr>
          <p:nvPr>
            <p:ph idx="1"/>
          </p:nvPr>
        </p:nvSpPr>
        <p:spPr/>
        <p:txBody>
          <a:bodyPr>
            <a:normAutofit/>
          </a:bodyPr>
          <a:lstStyle/>
          <a:p>
            <a:r>
              <a:rPr lang="en-US" dirty="0"/>
              <a:t>Downward process</a:t>
            </a:r>
          </a:p>
          <a:p>
            <a:r>
              <a:rPr lang="en-US" dirty="0"/>
              <a:t>Partial delegation</a:t>
            </a:r>
          </a:p>
          <a:p>
            <a:r>
              <a:rPr lang="en-US" dirty="0"/>
              <a:t>Authorized person</a:t>
            </a:r>
          </a:p>
          <a:p>
            <a:r>
              <a:rPr lang="en-US" dirty="0"/>
              <a:t>No delegation of responsibility</a:t>
            </a:r>
          </a:p>
          <a:p>
            <a:r>
              <a:rPr lang="en-US" dirty="0"/>
              <a:t>Parity of authority and responsibility</a:t>
            </a:r>
          </a:p>
          <a:p>
            <a:r>
              <a:rPr lang="en-US" dirty="0"/>
              <a:t>Right to recall</a:t>
            </a:r>
          </a:p>
          <a:p>
            <a:r>
              <a:rPr lang="en-US" dirty="0"/>
              <a:t>Superior subordinate relationship</a:t>
            </a:r>
          </a:p>
          <a:p>
            <a:r>
              <a:rPr lang="en-US" dirty="0"/>
              <a:t>Delegation for organization purpose</a:t>
            </a:r>
          </a:p>
        </p:txBody>
      </p:sp>
    </p:spTree>
    <p:extLst>
      <p:ext uri="{BB962C8B-B14F-4D97-AF65-F5344CB8AC3E}">
        <p14:creationId xmlns:p14="http://schemas.microsoft.com/office/powerpoint/2010/main" val="17092132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D45BB-9093-5725-8F11-070E29758D6B}"/>
              </a:ext>
            </a:extLst>
          </p:cNvPr>
          <p:cNvSpPr>
            <a:spLocks noGrp="1"/>
          </p:cNvSpPr>
          <p:nvPr>
            <p:ph type="title"/>
          </p:nvPr>
        </p:nvSpPr>
        <p:spPr/>
        <p:txBody>
          <a:bodyPr>
            <a:normAutofit/>
          </a:bodyPr>
          <a:lstStyle/>
          <a:p>
            <a:pPr fontAlgn="base"/>
            <a:r>
              <a:rPr lang="en-US" sz="2800" b="1" i="0" u="none" strike="noStrike" dirty="0">
                <a:solidFill>
                  <a:srgbClr val="47474A"/>
                </a:solidFill>
                <a:effectLst/>
                <a:latin typeface="Times New Roman" panose="02020603050405020304" pitchFamily="18" charset="0"/>
                <a:cs typeface="Times New Roman" panose="02020603050405020304" pitchFamily="18" charset="0"/>
              </a:rPr>
              <a:t>Benefits Or Advantages Of Delegation Of Authority</a:t>
            </a:r>
            <a:br>
              <a:rPr lang="en-US" sz="2800" b="0" i="0" u="none" strike="noStrike" dirty="0">
                <a:solidFill>
                  <a:srgbClr val="47474A"/>
                </a:solidFill>
                <a:effectLst/>
                <a:latin typeface="Times New Roman" panose="02020603050405020304" pitchFamily="18" charset="0"/>
                <a:cs typeface="Times New Roman" panose="02020603050405020304" pitchFamily="18" charset="0"/>
              </a:rPr>
            </a:br>
            <a:br>
              <a:rPr lang="en-US" sz="2800" b="0" i="0" u="none" strike="noStrike" dirty="0">
                <a:solidFill>
                  <a:srgbClr val="47474A"/>
                </a:solidFill>
                <a:effectLst/>
                <a:latin typeface="Times New Roman" panose="02020603050405020304" pitchFamily="18"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8A42AEF-C790-D639-B41F-857F1F0CF3D7}"/>
              </a:ext>
            </a:extLst>
          </p:cNvPr>
          <p:cNvSpPr>
            <a:spLocks noGrp="1"/>
          </p:cNvSpPr>
          <p:nvPr>
            <p:ph idx="1"/>
          </p:nvPr>
        </p:nvSpPr>
        <p:spPr/>
        <p:txBody>
          <a:bodyPr>
            <a:normAutofit fontScale="92500" lnSpcReduction="20000"/>
          </a:bodyPr>
          <a:lstStyle/>
          <a:p>
            <a:pPr marL="0" indent="0" algn="just" fontAlgn="base">
              <a:buNone/>
            </a:pPr>
            <a:r>
              <a:rPr lang="en-US" b="1" i="0" u="none" strike="noStrike" dirty="0">
                <a:effectLst/>
                <a:latin typeface="Times New Roman" panose="02020603050405020304" pitchFamily="18" charset="0"/>
                <a:cs typeface="Times New Roman" panose="02020603050405020304" pitchFamily="18" charset="0"/>
              </a:rPr>
              <a:t>1. Specialization</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Authorities and responsibilities are delegated as per the skills, abilities, knowledge and experience of subordinates. So, delegation of authority promotes specialization and division of work in the organization.</a:t>
            </a:r>
          </a:p>
          <a:p>
            <a:pPr marL="0" indent="0" algn="just" fontAlgn="base">
              <a:buNone/>
            </a:pPr>
            <a:r>
              <a:rPr lang="en-US" b="1" i="0" u="none" strike="noStrike" dirty="0">
                <a:effectLst/>
                <a:latin typeface="Times New Roman" panose="02020603050405020304" pitchFamily="18" charset="0"/>
                <a:cs typeface="Times New Roman" panose="02020603050405020304" pitchFamily="18" charset="0"/>
              </a:rPr>
              <a:t>2. Reduce Pressure And Workload</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In delegation, routine tasks are assigned to middle level and lower level managers. It reduces the pressure, stress and workload of top level manager. Manager get enough time to conduct other important creative and productive activities</a:t>
            </a:r>
          </a:p>
          <a:p>
            <a:pPr marL="0" indent="0" algn="just" fontAlgn="base">
              <a:buNone/>
            </a:pPr>
            <a:r>
              <a:rPr lang="en-US" b="1" i="0" u="none" strike="noStrike" dirty="0">
                <a:effectLst/>
                <a:latin typeface="Times New Roman" panose="02020603050405020304" pitchFamily="18" charset="0"/>
                <a:cs typeface="Times New Roman" panose="02020603050405020304" pitchFamily="18" charset="0"/>
              </a:rPr>
              <a:t>3. Quick Decisions</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Lower level managers get the authority to make decisions which helps to improve their decision making power. They do not need to consult top managers to take decision which ensures prompt decisions at the workplace.</a:t>
            </a:r>
          </a:p>
          <a:p>
            <a:pPr algn="just"/>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6717481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99DCEE-8B29-4301-B0F9-2DFE8AC7D327}"/>
              </a:ext>
            </a:extLst>
          </p:cNvPr>
          <p:cNvSpPr>
            <a:spLocks noGrp="1"/>
          </p:cNvSpPr>
          <p:nvPr>
            <p:ph idx="1"/>
          </p:nvPr>
        </p:nvSpPr>
        <p:spPr>
          <a:xfrm>
            <a:off x="167951" y="111968"/>
            <a:ext cx="11185849" cy="6074326"/>
          </a:xfrm>
        </p:spPr>
        <p:txBody>
          <a:bodyPr>
            <a:normAutofit fontScale="92500" lnSpcReduction="20000"/>
          </a:bodyPr>
          <a:lstStyle/>
          <a:p>
            <a:pPr marL="0" indent="0" algn="just" fontAlgn="base">
              <a:buNone/>
            </a:pPr>
            <a:r>
              <a:rPr lang="en-US" b="1" i="0" u="none" strike="noStrike" dirty="0">
                <a:effectLst/>
                <a:latin typeface="Times New Roman" panose="02020603050405020304" pitchFamily="18" charset="0"/>
                <a:cs typeface="Times New Roman" panose="02020603050405020304" pitchFamily="18" charset="0"/>
              </a:rPr>
              <a:t>4. Employee Development</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Delegation of authority helps to develop skills and capabilities of subordinates. It helps them to perform challenging jobs which helps to develop managerial qualities.</a:t>
            </a:r>
          </a:p>
          <a:p>
            <a:pPr marL="0" indent="0" algn="just" fontAlgn="base">
              <a:buNone/>
            </a:pPr>
            <a:r>
              <a:rPr lang="en-US" b="1" i="0" u="none" strike="noStrike" dirty="0">
                <a:effectLst/>
                <a:latin typeface="Times New Roman" panose="02020603050405020304" pitchFamily="18" charset="0"/>
                <a:cs typeface="Times New Roman" panose="02020603050405020304" pitchFamily="18" charset="0"/>
              </a:rPr>
              <a:t>5. On-the-job Training</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Delegation of authority is a kind of on-the-job training where subordinates can learn, improve skills and develop managerial abilities at the workplace.</a:t>
            </a:r>
          </a:p>
          <a:p>
            <a:pPr marL="0" indent="0" algn="just" fontAlgn="base">
              <a:buNone/>
            </a:pPr>
            <a:r>
              <a:rPr lang="en-US" b="1" i="0" u="none" strike="noStrike" dirty="0">
                <a:effectLst/>
                <a:latin typeface="Times New Roman" panose="02020603050405020304" pitchFamily="18" charset="0"/>
                <a:cs typeface="Times New Roman" panose="02020603050405020304" pitchFamily="18" charset="0"/>
              </a:rPr>
              <a:t>6. Better Understanding</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It helps to build trust and better understanding between managers and subordinates in the organization. It promotes effective communication and sense of team spirit while performing the job.</a:t>
            </a:r>
          </a:p>
          <a:p>
            <a:pPr algn="just" fontAlgn="base"/>
            <a:r>
              <a:rPr lang="en-US" b="1" i="0" u="none" strike="noStrike" dirty="0">
                <a:effectLst/>
                <a:latin typeface="Times New Roman" panose="02020603050405020304" pitchFamily="18" charset="0"/>
                <a:cs typeface="Times New Roman" panose="02020603050405020304" pitchFamily="18" charset="0"/>
              </a:rPr>
              <a:t>7. Expansion And Diversification</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Delegation creates well-trained, dedicated and competent team of subordinates. So, it is helpful for expansion, growth and diversification of organization.</a:t>
            </a:r>
          </a:p>
          <a:p>
            <a:pPr algn="just" fontAlgn="base"/>
            <a:r>
              <a:rPr lang="en-US" b="1" i="0" u="none" strike="noStrike" dirty="0">
                <a:effectLst/>
                <a:latin typeface="Times New Roman" panose="02020603050405020304" pitchFamily="18" charset="0"/>
                <a:cs typeface="Times New Roman" panose="02020603050405020304" pitchFamily="18" charset="0"/>
              </a:rPr>
              <a:t>8. Suitability</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delegation of authority is suitable for large organizations with different departments, branches and units with various organizational activities.</a:t>
            </a:r>
          </a:p>
          <a:p>
            <a:pPr algn="just" fontAlgn="base"/>
            <a:endParaRPr lang="en-US" b="0" i="0" u="none" strike="noStrike" dirty="0">
              <a:effectLst/>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015648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F435E-E281-9990-B248-B5F46D9475A8}"/>
              </a:ext>
            </a:extLst>
          </p:cNvPr>
          <p:cNvSpPr>
            <a:spLocks noGrp="1"/>
          </p:cNvSpPr>
          <p:nvPr>
            <p:ph type="title"/>
          </p:nvPr>
        </p:nvSpPr>
        <p:spPr/>
        <p:txBody>
          <a:bodyPr>
            <a:normAutofit/>
          </a:bodyPr>
          <a:lstStyle/>
          <a:p>
            <a:r>
              <a:rPr lang="en-US" sz="3200" b="1" i="0" u="none" strike="noStrike" dirty="0">
                <a:solidFill>
                  <a:srgbClr val="47474A"/>
                </a:solidFill>
                <a:effectLst/>
                <a:latin typeface="Times New Roman" panose="02020603050405020304" pitchFamily="18" charset="0"/>
                <a:cs typeface="Times New Roman" panose="02020603050405020304" pitchFamily="18" charset="0"/>
              </a:rPr>
              <a:t>Drawbacks Or Disadvantages Of Delegation Of Authority</a:t>
            </a:r>
            <a:endParaRPr lang="en-US"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5031DA9-B0CF-A9F7-A6E0-922479549594}"/>
              </a:ext>
            </a:extLst>
          </p:cNvPr>
          <p:cNvSpPr>
            <a:spLocks noGrp="1"/>
          </p:cNvSpPr>
          <p:nvPr>
            <p:ph idx="1"/>
          </p:nvPr>
        </p:nvSpPr>
        <p:spPr/>
        <p:txBody>
          <a:bodyPr>
            <a:normAutofit fontScale="77500" lnSpcReduction="20000"/>
          </a:bodyPr>
          <a:lstStyle/>
          <a:p>
            <a:pPr marL="0" indent="0" algn="just" fontAlgn="base">
              <a:buNone/>
            </a:pPr>
            <a:r>
              <a:rPr lang="en-US" b="1" i="0" u="none" strike="noStrike" dirty="0">
                <a:effectLst/>
                <a:latin typeface="Times New Roman" panose="02020603050405020304" pitchFamily="18" charset="0"/>
                <a:cs typeface="Times New Roman" panose="02020603050405020304" pitchFamily="18" charset="0"/>
              </a:rPr>
              <a:t>1. Misunderstanding And Conflict</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Because of lack of proper communication and coordination, there exists a chance of misunderstanding and conflict between managers and subordinates. It may negatively affect the performance and productivity of the firm.</a:t>
            </a:r>
          </a:p>
          <a:p>
            <a:pPr marL="0" indent="0" algn="just" fontAlgn="base">
              <a:buNone/>
            </a:pPr>
            <a:r>
              <a:rPr lang="en-US" b="1" i="0" u="none" strike="noStrike" dirty="0">
                <a:effectLst/>
                <a:latin typeface="Times New Roman" panose="02020603050405020304" pitchFamily="18" charset="0"/>
                <a:cs typeface="Times New Roman" panose="02020603050405020304" pitchFamily="18" charset="0"/>
              </a:rPr>
              <a:t>2. Poor Results</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It authority and responsibility is delegated to unskilled and incompetent subordinate, then the organization cannot achieve desired results because of poor performance.</a:t>
            </a:r>
          </a:p>
          <a:p>
            <a:pPr marL="0" indent="0" algn="just" fontAlgn="base">
              <a:buNone/>
            </a:pPr>
            <a:r>
              <a:rPr lang="en-US" b="1" i="0" u="none" strike="noStrike" dirty="0">
                <a:effectLst/>
                <a:latin typeface="Times New Roman" panose="02020603050405020304" pitchFamily="18" charset="0"/>
                <a:cs typeface="Times New Roman" panose="02020603050405020304" pitchFamily="18" charset="0"/>
              </a:rPr>
              <a:t>3. Misuse Of Power</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Another drawback of delegation is that the subordinate can misuse his. Her power by taking wrong decisions for personal benefit.</a:t>
            </a:r>
          </a:p>
          <a:p>
            <a:pPr marL="0" indent="0" algn="just" fontAlgn="base">
              <a:buNone/>
            </a:pPr>
            <a:r>
              <a:rPr lang="en-US" b="1" i="0" u="none" strike="noStrike" dirty="0">
                <a:effectLst/>
                <a:latin typeface="Times New Roman" panose="02020603050405020304" pitchFamily="18" charset="0"/>
                <a:cs typeface="Times New Roman" panose="02020603050405020304" pitchFamily="18" charset="0"/>
              </a:rPr>
              <a:t>4. Burden On Subordinates</a:t>
            </a:r>
            <a:endParaRPr lang="en-US" b="0" i="0" u="none" strike="noStrike" dirty="0">
              <a:effectLst/>
              <a:latin typeface="Times New Roman" panose="02020603050405020304" pitchFamily="18" charset="0"/>
              <a:cs typeface="Times New Roman" panose="02020603050405020304" pitchFamily="18" charset="0"/>
            </a:endParaRPr>
          </a:p>
          <a:p>
            <a:pPr algn="just" fontAlgn="base"/>
            <a:r>
              <a:rPr lang="en-US" b="0" i="0" u="none" strike="noStrike" dirty="0">
                <a:effectLst/>
                <a:latin typeface="Times New Roman" panose="02020603050405020304" pitchFamily="18" charset="0"/>
                <a:cs typeface="Times New Roman" panose="02020603050405020304" pitchFamily="18" charset="0"/>
              </a:rPr>
              <a:t>Delegation of authority increases the workload and stress of subordinates. Pressure of work may lose interest and lower the motivation towards the job.</a:t>
            </a:r>
          </a:p>
          <a:p>
            <a:pPr algn="just" fontAlgn="base"/>
            <a:endParaRPr lang="en-US" b="0" i="0" u="none" strike="noStrike" dirty="0">
              <a:effectLst/>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490699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700D0-B1C0-D5FB-5EA6-7B592F5B51B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F0C6BE2-B957-4145-9928-CCA08F93BBA3}"/>
              </a:ext>
            </a:extLst>
          </p:cNvPr>
          <p:cNvSpPr>
            <a:spLocks noGrp="1"/>
          </p:cNvSpPr>
          <p:nvPr>
            <p:ph idx="1"/>
          </p:nvPr>
        </p:nvSpPr>
        <p:spPr/>
        <p:txBody>
          <a:bodyPr>
            <a:normAutofit fontScale="92500" lnSpcReduction="10000"/>
          </a:bodyPr>
          <a:lstStyle/>
          <a:p>
            <a:pPr marL="0" indent="0" algn="just" fontAlgn="base">
              <a:buNone/>
            </a:pPr>
            <a:r>
              <a:rPr lang="en-US" b="1" i="0" u="none" strike="noStrike" dirty="0">
                <a:solidFill>
                  <a:srgbClr val="47474A"/>
                </a:solidFill>
                <a:effectLst/>
                <a:latin typeface="Times New Roman" panose="02020603050405020304" pitchFamily="18" charset="0"/>
                <a:cs typeface="Times New Roman" panose="02020603050405020304" pitchFamily="18" charset="0"/>
              </a:rPr>
              <a:t>5. Lack Of Self Confidence</a:t>
            </a:r>
            <a:endParaRPr lang="en-US" b="0" i="0" u="none" strike="noStrike" dirty="0">
              <a:solidFill>
                <a:srgbClr val="47474A"/>
              </a:solidFill>
              <a:effectLst/>
              <a:latin typeface="Times New Roman" panose="02020603050405020304" pitchFamily="18" charset="0"/>
              <a:cs typeface="Times New Roman" panose="02020603050405020304" pitchFamily="18" charset="0"/>
            </a:endParaRPr>
          </a:p>
          <a:p>
            <a:pPr algn="just" fontAlgn="base"/>
            <a:r>
              <a:rPr lang="en-US" b="0" i="0" u="none" strike="noStrike" dirty="0">
                <a:solidFill>
                  <a:srgbClr val="47474A"/>
                </a:solidFill>
                <a:effectLst/>
                <a:latin typeface="Times New Roman" panose="02020603050405020304" pitchFamily="18" charset="0"/>
                <a:cs typeface="Times New Roman" panose="02020603050405020304" pitchFamily="18" charset="0"/>
              </a:rPr>
              <a:t>Superior tries to delegate boring and not properly defined tasks to the subordinates. In most cases, very limited power is given to them which reduce the self confidence of the employees.</a:t>
            </a:r>
          </a:p>
          <a:p>
            <a:pPr marL="0" indent="0" algn="just" fontAlgn="base">
              <a:buNone/>
            </a:pPr>
            <a:r>
              <a:rPr lang="en-US" b="1" i="0" u="none" strike="noStrike" dirty="0">
                <a:solidFill>
                  <a:srgbClr val="47474A"/>
                </a:solidFill>
                <a:effectLst/>
                <a:latin typeface="Times New Roman" panose="02020603050405020304" pitchFamily="18" charset="0"/>
                <a:cs typeface="Times New Roman" panose="02020603050405020304" pitchFamily="18" charset="0"/>
              </a:rPr>
              <a:t>6. Low Quality Of Work</a:t>
            </a:r>
            <a:endParaRPr lang="en-US" b="0" i="0" u="none" strike="noStrike" dirty="0">
              <a:solidFill>
                <a:srgbClr val="47474A"/>
              </a:solidFill>
              <a:effectLst/>
              <a:latin typeface="Times New Roman" panose="02020603050405020304" pitchFamily="18" charset="0"/>
              <a:cs typeface="Times New Roman" panose="02020603050405020304" pitchFamily="18" charset="0"/>
            </a:endParaRPr>
          </a:p>
          <a:p>
            <a:pPr algn="just" fontAlgn="base"/>
            <a:r>
              <a:rPr lang="en-US" b="0" i="0" u="none" strike="noStrike" dirty="0">
                <a:solidFill>
                  <a:srgbClr val="47474A"/>
                </a:solidFill>
                <a:effectLst/>
                <a:latin typeface="Times New Roman" panose="02020603050405020304" pitchFamily="18" charset="0"/>
                <a:cs typeface="Times New Roman" panose="02020603050405020304" pitchFamily="18" charset="0"/>
              </a:rPr>
              <a:t>If authority is not delegated properly to the proper person, then the quality of work will be affected. It negatively affects productivity, goodwill and image of the business.</a:t>
            </a:r>
          </a:p>
          <a:p>
            <a:pPr marL="0" indent="0" algn="just" fontAlgn="base">
              <a:buNone/>
            </a:pPr>
            <a:r>
              <a:rPr lang="en-US" b="1" i="0" u="none" strike="noStrike" dirty="0">
                <a:solidFill>
                  <a:srgbClr val="47474A"/>
                </a:solidFill>
                <a:effectLst/>
                <a:latin typeface="Times New Roman" panose="02020603050405020304" pitchFamily="18" charset="0"/>
                <a:cs typeface="Times New Roman" panose="02020603050405020304" pitchFamily="18" charset="0"/>
              </a:rPr>
              <a:t>7. Not Suitable</a:t>
            </a:r>
            <a:endParaRPr lang="en-US" b="0" i="0" u="none" strike="noStrike" dirty="0">
              <a:solidFill>
                <a:srgbClr val="47474A"/>
              </a:solidFill>
              <a:effectLst/>
              <a:latin typeface="Times New Roman" panose="02020603050405020304" pitchFamily="18" charset="0"/>
              <a:cs typeface="Times New Roman" panose="02020603050405020304" pitchFamily="18" charset="0"/>
            </a:endParaRPr>
          </a:p>
          <a:p>
            <a:pPr algn="just" fontAlgn="base"/>
            <a:r>
              <a:rPr lang="en-US" b="0" i="0" u="none" strike="noStrike" dirty="0">
                <a:solidFill>
                  <a:srgbClr val="47474A"/>
                </a:solidFill>
                <a:effectLst/>
                <a:latin typeface="Times New Roman" panose="02020603050405020304" pitchFamily="18" charset="0"/>
                <a:cs typeface="Times New Roman" panose="02020603050405020304" pitchFamily="18" charset="0"/>
              </a:rPr>
              <a:t>Delegation of authority is not suitable for small firms with limited organizational activities.</a:t>
            </a:r>
          </a:p>
          <a:p>
            <a:pPr marL="0" indent="0" algn="just" fontAlgn="base">
              <a:buNone/>
            </a:pPr>
            <a:endParaRPr lang="en-US" b="0" i="0" u="none" strike="noStrike" dirty="0">
              <a:solidFill>
                <a:srgbClr val="47474A"/>
              </a:solidFill>
              <a:effectLst/>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182210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3A59A-2EA9-AE33-50D0-149A4E1B8A7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E555DA4-9F2B-8A15-D5D5-49730B40FA75}"/>
              </a:ext>
            </a:extLst>
          </p:cNvPr>
          <p:cNvSpPr>
            <a:spLocks noGrp="1"/>
          </p:cNvSpPr>
          <p:nvPr>
            <p:ph idx="1"/>
          </p:nvPr>
        </p:nvSpPr>
        <p:spPr/>
        <p:txBody>
          <a:bodyPr/>
          <a:lstStyle/>
          <a:p>
            <a:pPr algn="just" fontAlgn="base"/>
            <a:r>
              <a:rPr lang="en-US" b="1" dirty="0">
                <a:latin typeface="Times New Roman" panose="02020603050405020304" pitchFamily="18" charset="0"/>
                <a:cs typeface="Times New Roman" panose="02020603050405020304" pitchFamily="18" charset="0"/>
              </a:rPr>
              <a:t>Advantages </a:t>
            </a:r>
            <a:endParaRPr lang="en-US" b="0" i="0" u="none" strike="noStrike" dirty="0">
              <a:effectLst/>
              <a:latin typeface="Times New Roman" panose="02020603050405020304" pitchFamily="18" charset="0"/>
              <a:cs typeface="Times New Roman" panose="02020603050405020304" pitchFamily="18" charset="0"/>
            </a:endParaRPr>
          </a:p>
          <a:p>
            <a:pPr marL="0" indent="0" algn="just" fontAlgn="base">
              <a:buNone/>
            </a:pPr>
            <a:r>
              <a:rPr lang="en-US" b="0" i="0" u="none" strike="noStrike" dirty="0">
                <a:effectLst/>
                <a:latin typeface="Times New Roman" panose="02020603050405020304" pitchFamily="18" charset="0"/>
                <a:cs typeface="Times New Roman" panose="02020603050405020304" pitchFamily="18" charset="0"/>
              </a:rPr>
              <a:t>- It reduces the burden of  top management</a:t>
            </a:r>
          </a:p>
          <a:p>
            <a:pPr marL="0" indent="0" algn="just" fontAlgn="base">
              <a:buNone/>
            </a:pPr>
            <a:r>
              <a:rPr lang="en-US" b="0" i="0" u="none" strike="noStrike" dirty="0">
                <a:effectLst/>
                <a:latin typeface="Times New Roman" panose="02020603050405020304" pitchFamily="18" charset="0"/>
                <a:cs typeface="Times New Roman" panose="02020603050405020304" pitchFamily="18" charset="0"/>
              </a:rPr>
              <a:t>- It motivates middle and lower level managers</a:t>
            </a:r>
          </a:p>
          <a:p>
            <a:pPr marL="0" indent="0" algn="just" fontAlgn="base">
              <a:buNone/>
            </a:pPr>
            <a:r>
              <a:rPr lang="en-US" b="0" i="0" u="none" strike="noStrike" dirty="0">
                <a:effectLst/>
                <a:latin typeface="Times New Roman" panose="02020603050405020304" pitchFamily="18" charset="0"/>
                <a:cs typeface="Times New Roman" panose="02020603050405020304" pitchFamily="18" charset="0"/>
              </a:rPr>
              <a:t>- It encourages specialization in the workstation</a:t>
            </a:r>
          </a:p>
          <a:p>
            <a:pPr marL="0" indent="0" algn="just" fontAlgn="base">
              <a:buNone/>
            </a:pPr>
            <a:r>
              <a:rPr lang="en-US" b="0" i="0" u="none" strike="noStrike" dirty="0">
                <a:effectLst/>
                <a:latin typeface="Times New Roman" panose="02020603050405020304" pitchFamily="18" charset="0"/>
                <a:cs typeface="Times New Roman" panose="02020603050405020304" pitchFamily="18" charset="0"/>
              </a:rPr>
              <a:t>- It facilitates quick and sound decisions</a:t>
            </a:r>
          </a:p>
          <a:p>
            <a:pPr marL="0" indent="0" algn="just" fontAlgn="base">
              <a:buNone/>
            </a:pPr>
            <a:r>
              <a:rPr lang="en-US" b="0" i="0" u="none" strike="noStrike" dirty="0">
                <a:effectLst/>
                <a:latin typeface="Times New Roman" panose="02020603050405020304" pitchFamily="18" charset="0"/>
                <a:cs typeface="Times New Roman" panose="02020603050405020304" pitchFamily="18" charset="0"/>
              </a:rPr>
              <a:t>- It facilitates growth and diversification</a:t>
            </a:r>
          </a:p>
          <a:p>
            <a:pPr marL="0" indent="0" algn="just" fontAlgn="base">
              <a:buNone/>
            </a:pPr>
            <a:r>
              <a:rPr lang="en-US" b="0" i="0" u="none" strike="noStrike" dirty="0">
                <a:effectLst/>
                <a:latin typeface="Times New Roman" panose="02020603050405020304" pitchFamily="18" charset="0"/>
                <a:cs typeface="Times New Roman" panose="02020603050405020304" pitchFamily="18" charset="0"/>
              </a:rPr>
              <a:t>- It provides learning opportunity for subordinates</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99895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BA82B-E26E-C118-D2B6-7E27251F757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420C232-76AD-E0B6-8634-BEDCD04F2223}"/>
              </a:ext>
            </a:extLst>
          </p:cNvPr>
          <p:cNvSpPr>
            <a:spLocks noGrp="1"/>
          </p:cNvSpPr>
          <p:nvPr>
            <p:ph idx="1"/>
          </p:nvPr>
        </p:nvSpPr>
        <p:spPr/>
        <p:txBody>
          <a:bodyPr>
            <a:normAutofit/>
          </a:bodyPr>
          <a:lstStyle/>
          <a:p>
            <a:pPr marL="0" indent="0">
              <a:buNone/>
            </a:pPr>
            <a:r>
              <a:rPr lang="en-US" b="1" i="0" dirty="0">
                <a:effectLst/>
                <a:latin typeface="Varela Round" panose="00000500000000000000" pitchFamily="2" charset="-79"/>
                <a:cs typeface="Varela Round" panose="00000500000000000000" pitchFamily="2" charset="-79"/>
              </a:rPr>
              <a:t>3</a:t>
            </a:r>
            <a:r>
              <a:rPr lang="en-US" b="1" i="0" dirty="0">
                <a:effectLst/>
                <a:latin typeface="Times New Roman" panose="02020603050405020304" pitchFamily="18" charset="0"/>
                <a:cs typeface="Times New Roman" panose="02020603050405020304" pitchFamily="18" charset="0"/>
              </a:rPr>
              <a:t>.Coordination</a:t>
            </a:r>
          </a:p>
          <a:p>
            <a:pPr algn="l" fontAlgn="base"/>
            <a:r>
              <a:rPr lang="en-US" b="0" i="0">
                <a:effectLst/>
                <a:latin typeface="Times New Roman" panose="02020603050405020304" pitchFamily="18" charset="0"/>
                <a:cs typeface="Times New Roman" panose="02020603050405020304" pitchFamily="18" charset="0"/>
              </a:rPr>
              <a:t>Every </a:t>
            </a:r>
            <a:r>
              <a:rPr lang="en-US" b="0" i="0" dirty="0">
                <a:effectLst/>
                <a:latin typeface="Times New Roman" panose="02020603050405020304" pitchFamily="18" charset="0"/>
                <a:cs typeface="Times New Roman" panose="02020603050405020304" pitchFamily="18" charset="0"/>
              </a:rPr>
              <a:t>organization is established for a definite objective. For the accomplishment of defined objectives, many departments are created and many persons are appointed. All the departments and persons involved in various activities have a common goal.</a:t>
            </a:r>
          </a:p>
          <a:p>
            <a:pPr algn="l" fontAlgn="base"/>
            <a:r>
              <a:rPr lang="en-US" b="0" i="0" dirty="0">
                <a:effectLst/>
                <a:latin typeface="Times New Roman" panose="02020603050405020304" pitchFamily="18" charset="0"/>
                <a:cs typeface="Times New Roman" panose="02020603050405020304" pitchFamily="18" charset="0"/>
              </a:rPr>
              <a:t>Coordination among various departments and activities is one of the crucial parts of organizing. This principle facilitates the creation of harmonious working relationships among departments and employees. It also integrates the efforts of all individuals in the enterprises.</a:t>
            </a:r>
          </a:p>
          <a:p>
            <a:endParaRPr lang="en-US" dirty="0"/>
          </a:p>
        </p:txBody>
      </p:sp>
    </p:spTree>
    <p:extLst>
      <p:ext uri="{BB962C8B-B14F-4D97-AF65-F5344CB8AC3E}">
        <p14:creationId xmlns:p14="http://schemas.microsoft.com/office/powerpoint/2010/main" val="253224897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AC3E7-DBB9-9F62-C4B6-57D02F53E91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FD2C411-50B6-21FE-C77C-EBE81621402C}"/>
              </a:ext>
            </a:extLst>
          </p:cNvPr>
          <p:cNvSpPr>
            <a:spLocks noGrp="1"/>
          </p:cNvSpPr>
          <p:nvPr>
            <p:ph idx="1"/>
          </p:nvPr>
        </p:nvSpPr>
        <p:spPr/>
        <p:txBody>
          <a:bodyPr>
            <a:normAutofit/>
          </a:bodyPr>
          <a:lstStyle/>
          <a:p>
            <a:pPr marL="0" indent="0" algn="just" fontAlgn="base">
              <a:buNone/>
            </a:pPr>
            <a:r>
              <a:rPr lang="en-US" b="1" i="0" u="none" strike="noStrike" dirty="0">
                <a:effectLst/>
                <a:latin typeface="Times New Roman" panose="02020603050405020304" pitchFamily="18" charset="0"/>
                <a:cs typeface="Times New Roman" panose="02020603050405020304" pitchFamily="18" charset="0"/>
              </a:rPr>
              <a:t>Disadvantages</a:t>
            </a:r>
            <a:endParaRPr lang="en-US" b="0" i="0" u="none" strike="noStrike" dirty="0">
              <a:effectLst/>
              <a:latin typeface="Times New Roman" panose="02020603050405020304" pitchFamily="18" charset="0"/>
              <a:cs typeface="Times New Roman" panose="02020603050405020304" pitchFamily="18" charset="0"/>
            </a:endParaRPr>
          </a:p>
          <a:p>
            <a:pPr marL="0" indent="0" algn="just" fontAlgn="base">
              <a:buNone/>
            </a:pPr>
            <a:r>
              <a:rPr lang="en-US" b="0" i="0" u="none" strike="noStrike" dirty="0">
                <a:effectLst/>
                <a:latin typeface="Times New Roman" panose="02020603050405020304" pitchFamily="18" charset="0"/>
                <a:cs typeface="Times New Roman" panose="02020603050405020304" pitchFamily="18" charset="0"/>
              </a:rPr>
              <a:t>- It increases the burden of middle and lower level of management</a:t>
            </a:r>
          </a:p>
          <a:p>
            <a:pPr marL="0" indent="0" algn="just" fontAlgn="base">
              <a:buNone/>
            </a:pPr>
            <a:r>
              <a:rPr lang="en-US" b="0" i="0" u="none" strike="noStrike" dirty="0">
                <a:effectLst/>
                <a:latin typeface="Times New Roman" panose="02020603050405020304" pitchFamily="18" charset="0"/>
                <a:cs typeface="Times New Roman" panose="02020603050405020304" pitchFamily="18" charset="0"/>
              </a:rPr>
              <a:t>- There is a possibility of confusion, misunderstanding and conflict because of the lack of proper communication between managers and subordinates</a:t>
            </a:r>
          </a:p>
          <a:p>
            <a:pPr marL="0" indent="0" algn="just" fontAlgn="base">
              <a:buNone/>
            </a:pPr>
            <a:r>
              <a:rPr lang="en-US" b="0" i="0" u="none" strike="noStrike" dirty="0">
                <a:effectLst/>
                <a:latin typeface="Times New Roman" panose="02020603050405020304" pitchFamily="18" charset="0"/>
                <a:cs typeface="Times New Roman" panose="02020603050405020304" pitchFamily="18" charset="0"/>
              </a:rPr>
              <a:t>- It is not suitable for unskilled and incompetent employees- It may reduce self confidence and motivation of employees if authority is not delegated properly</a:t>
            </a:r>
          </a:p>
          <a:p>
            <a:pPr marL="0" indent="0" algn="just" fontAlgn="base">
              <a:buNone/>
            </a:pPr>
            <a:r>
              <a:rPr lang="en-US" b="0" i="0" u="none" strike="noStrike" dirty="0">
                <a:effectLst/>
                <a:latin typeface="Times New Roman" panose="02020603050405020304" pitchFamily="18" charset="0"/>
                <a:cs typeface="Times New Roman" panose="02020603050405020304" pitchFamily="18" charset="0"/>
              </a:rPr>
              <a:t>- It is not applicable for small organizations</a:t>
            </a:r>
          </a:p>
          <a:p>
            <a:pPr algn="just"/>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05149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197BB-C271-CDCE-7FFF-888263238C60}"/>
              </a:ext>
            </a:extLst>
          </p:cNvPr>
          <p:cNvSpPr>
            <a:spLocks noGrp="1"/>
          </p:cNvSpPr>
          <p:nvPr>
            <p:ph type="title"/>
          </p:nvPr>
        </p:nvSpPr>
        <p:spPr/>
        <p:txBody>
          <a:bodyPr/>
          <a:lstStyle/>
          <a:p>
            <a:r>
              <a:rPr lang="en-US" dirty="0"/>
              <a:t>Centralization </a:t>
            </a:r>
          </a:p>
        </p:txBody>
      </p:sp>
      <p:sp>
        <p:nvSpPr>
          <p:cNvPr id="3" name="Content Placeholder 2">
            <a:extLst>
              <a:ext uri="{FF2B5EF4-FFF2-40B4-BE49-F238E27FC236}">
                <a16:creationId xmlns:a16="http://schemas.microsoft.com/office/drawing/2014/main" id="{55B051B5-06F2-9A9B-82FD-B88F68CF75E5}"/>
              </a:ext>
            </a:extLst>
          </p:cNvPr>
          <p:cNvSpPr>
            <a:spLocks noGrp="1"/>
          </p:cNvSpPr>
          <p:nvPr>
            <p:ph idx="1"/>
          </p:nvPr>
        </p:nvSpPr>
        <p:spPr/>
        <p:txBody>
          <a:bodyPr>
            <a:normAutofit/>
          </a:bodyPr>
          <a:lstStyle/>
          <a:p>
            <a:r>
              <a:rPr lang="en-US" b="0" i="0" dirty="0">
                <a:effectLst/>
                <a:latin typeface="Times New Roman" panose="02020603050405020304" pitchFamily="18" charset="0"/>
                <a:cs typeface="Times New Roman" panose="02020603050405020304" pitchFamily="18" charset="0"/>
              </a:rPr>
              <a:t>Centralization refers to the process in which activities involving planning and decision-making within an </a:t>
            </a:r>
            <a:r>
              <a:rPr lang="en-US" b="0" i="0" u="none" strike="noStrike" dirty="0">
                <a:solidFill>
                  <a:schemeClr val="accent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organization</a:t>
            </a:r>
            <a:r>
              <a:rPr lang="en-US" b="0" i="0" dirty="0">
                <a:effectLst/>
                <a:latin typeface="Times New Roman" panose="02020603050405020304" pitchFamily="18" charset="0"/>
                <a:cs typeface="Times New Roman" panose="02020603050405020304" pitchFamily="18" charset="0"/>
              </a:rPr>
              <a:t> are concentrated to a specific </a:t>
            </a:r>
            <a:r>
              <a:rPr lang="en-US" b="0" i="0" u="none" strike="noStrike" dirty="0">
                <a:solidFill>
                  <a:schemeClr val="accent1"/>
                </a:solidFill>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leader</a:t>
            </a:r>
            <a:r>
              <a:rPr lang="en-US" b="0" i="0" dirty="0">
                <a:effectLst/>
                <a:latin typeface="Times New Roman" panose="02020603050405020304" pitchFamily="18" charset="0"/>
                <a:cs typeface="Times New Roman" panose="02020603050405020304" pitchFamily="18" charset="0"/>
              </a:rPr>
              <a:t> or location. In a centralized organization, the decision-making powers are retained in the head office, and all other offices receive commands from the main office. The executives and specialists who make critical decisions are based in the head office.</a:t>
            </a:r>
          </a:p>
          <a:p>
            <a:r>
              <a:rPr lang="en-US" dirty="0">
                <a:latin typeface="Times New Roman" panose="02020603050405020304" pitchFamily="18" charset="0"/>
                <a:cs typeface="Times New Roman" panose="02020603050405020304" pitchFamily="18" charset="0"/>
              </a:rPr>
              <a:t>It reduces the role of subordinates</a:t>
            </a:r>
          </a:p>
          <a:p>
            <a:r>
              <a:rPr lang="en-US" dirty="0">
                <a:latin typeface="Times New Roman" panose="02020603050405020304" pitchFamily="18" charset="0"/>
                <a:cs typeface="Times New Roman" panose="02020603050405020304" pitchFamily="18" charset="0"/>
              </a:rPr>
              <a:t>Top level manager has direct control over each and every business activity of the organization.</a:t>
            </a:r>
          </a:p>
        </p:txBody>
      </p:sp>
    </p:spTree>
    <p:extLst>
      <p:ext uri="{BB962C8B-B14F-4D97-AF65-F5344CB8AC3E}">
        <p14:creationId xmlns:p14="http://schemas.microsoft.com/office/powerpoint/2010/main" val="425621187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206E8-74C3-6922-5690-95F6B87D0034}"/>
              </a:ext>
            </a:extLst>
          </p:cNvPr>
          <p:cNvSpPr>
            <a:spLocks noGrp="1"/>
          </p:cNvSpPr>
          <p:nvPr>
            <p:ph type="title"/>
          </p:nvPr>
        </p:nvSpPr>
        <p:spPr/>
        <p:txBody>
          <a:bodyPr/>
          <a:lstStyle/>
          <a:p>
            <a:endParaRPr lang="en-US"/>
          </a:p>
        </p:txBody>
      </p:sp>
      <p:pic>
        <p:nvPicPr>
          <p:cNvPr id="1028" name="Picture 4" descr="What is Centralization? definition, objectives, advantages and  disadvantages - Business Jargons">
            <a:extLst>
              <a:ext uri="{FF2B5EF4-FFF2-40B4-BE49-F238E27FC236}">
                <a16:creationId xmlns:a16="http://schemas.microsoft.com/office/drawing/2014/main" id="{6F9FDBCC-FC7C-84AC-2958-01D2D3F5843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59223" y="2096294"/>
            <a:ext cx="5673013"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524588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F1ED5-CE29-C28D-5A2C-899C3852CE55}"/>
              </a:ext>
            </a:extLst>
          </p:cNvPr>
          <p:cNvSpPr>
            <a:spLocks noGrp="1"/>
          </p:cNvSpPr>
          <p:nvPr>
            <p:ph type="title"/>
          </p:nvPr>
        </p:nvSpPr>
        <p:spPr/>
        <p:txBody>
          <a:bodyPr/>
          <a:lstStyle/>
          <a:p>
            <a:endParaRPr lang="en-US"/>
          </a:p>
        </p:txBody>
      </p:sp>
      <p:pic>
        <p:nvPicPr>
          <p:cNvPr id="4" name="Content Placeholder 4">
            <a:extLst>
              <a:ext uri="{FF2B5EF4-FFF2-40B4-BE49-F238E27FC236}">
                <a16:creationId xmlns:a16="http://schemas.microsoft.com/office/drawing/2014/main" id="{456CC3AD-0216-3D56-22DF-17CEDE619F7D}"/>
              </a:ext>
            </a:extLst>
          </p:cNvPr>
          <p:cNvPicPr>
            <a:picLocks noGrp="1" noChangeAspect="1"/>
          </p:cNvPicPr>
          <p:nvPr>
            <p:ph idx="1"/>
          </p:nvPr>
        </p:nvPicPr>
        <p:blipFill>
          <a:blip r:embed="rId2"/>
          <a:stretch>
            <a:fillRect/>
          </a:stretch>
        </p:blipFill>
        <p:spPr>
          <a:xfrm>
            <a:off x="2228144" y="1825625"/>
            <a:ext cx="7735712" cy="4351338"/>
          </a:xfrm>
        </p:spPr>
      </p:pic>
    </p:spTree>
    <p:extLst>
      <p:ext uri="{BB962C8B-B14F-4D97-AF65-F5344CB8AC3E}">
        <p14:creationId xmlns:p14="http://schemas.microsoft.com/office/powerpoint/2010/main" val="363826139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7FA6B-88A7-EC97-7485-C933F22F6060}"/>
              </a:ext>
            </a:extLst>
          </p:cNvPr>
          <p:cNvSpPr>
            <a:spLocks noGrp="1"/>
          </p:cNvSpPr>
          <p:nvPr>
            <p:ph type="title"/>
          </p:nvPr>
        </p:nvSpPr>
        <p:spPr/>
        <p:txBody>
          <a:bodyPr/>
          <a:lstStyle/>
          <a:p>
            <a:r>
              <a:rPr lang="en-US" dirty="0"/>
              <a:t>Reasons for centralization</a:t>
            </a:r>
          </a:p>
        </p:txBody>
      </p:sp>
      <p:sp>
        <p:nvSpPr>
          <p:cNvPr id="3" name="Content Placeholder 2">
            <a:extLst>
              <a:ext uri="{FF2B5EF4-FFF2-40B4-BE49-F238E27FC236}">
                <a16:creationId xmlns:a16="http://schemas.microsoft.com/office/drawing/2014/main" id="{5D7FE7B5-2D06-6F56-BF29-BE59BF244D40}"/>
              </a:ext>
            </a:extLst>
          </p:cNvPr>
          <p:cNvSpPr>
            <a:spLocks noGrp="1"/>
          </p:cNvSpPr>
          <p:nvPr>
            <p:ph idx="1"/>
          </p:nvPr>
        </p:nvSpPr>
        <p:spPr/>
        <p:txBody>
          <a:bodyPr>
            <a:normAutofit fontScale="92500" lnSpcReduction="10000"/>
          </a:bodyPr>
          <a:lstStyle/>
          <a:p>
            <a:pPr marL="0" indent="0">
              <a:buNone/>
            </a:pPr>
            <a:r>
              <a:rPr lang="en-US" dirty="0"/>
              <a:t>1. Achieving uniformity</a:t>
            </a:r>
            <a:r>
              <a:rPr lang="hi-IN"/>
              <a:t> </a:t>
            </a:r>
            <a:r>
              <a:rPr lang="en-US"/>
              <a:t> </a:t>
            </a:r>
            <a:r>
              <a:rPr lang="en-US" dirty="0"/>
              <a:t>of Action:</a:t>
            </a:r>
          </a:p>
          <a:p>
            <a:r>
              <a:rPr lang="en-US" dirty="0"/>
              <a:t>Uniformity of action is possible when decision making authority is centralized. The decision taken at the top will be implement at every level. There may be more than one unit under the same management and it may be desired to have same types of policies and procedures. If the units take their independent decisions then uniformity of action will not be achieved. Under such situations centralized decision making will enable unity of action.</a:t>
            </a:r>
          </a:p>
          <a:p>
            <a:pPr marL="0" indent="0">
              <a:buNone/>
            </a:pPr>
            <a:r>
              <a:rPr lang="en-US" dirty="0"/>
              <a:t>2. Facilitating Integration</a:t>
            </a:r>
          </a:p>
          <a:p>
            <a:r>
              <a:rPr lang="en-US" dirty="0"/>
              <a:t>There may be a need to integrate all operations of the enterprise for achieving common objectives. Centralized management will facilitate integration of activities by devising common policies and programmed.</a:t>
            </a:r>
          </a:p>
        </p:txBody>
      </p:sp>
    </p:spTree>
    <p:extLst>
      <p:ext uri="{BB962C8B-B14F-4D97-AF65-F5344CB8AC3E}">
        <p14:creationId xmlns:p14="http://schemas.microsoft.com/office/powerpoint/2010/main" val="378188740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BB2C8-BCFB-431E-BD10-9C9E243718B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7119594-FCA5-0929-E442-48432146EF2E}"/>
              </a:ext>
            </a:extLst>
          </p:cNvPr>
          <p:cNvSpPr>
            <a:spLocks noGrp="1"/>
          </p:cNvSpPr>
          <p:nvPr>
            <p:ph idx="1"/>
          </p:nvPr>
        </p:nvSpPr>
        <p:spPr/>
        <p:txBody>
          <a:bodyPr>
            <a:normAutofit fontScale="92500" lnSpcReduction="10000"/>
          </a:bodyPr>
          <a:lstStyle/>
          <a:p>
            <a:r>
              <a:rPr lang="en-US" dirty="0"/>
              <a:t>3. Promoting Personal Leadership:</a:t>
            </a:r>
          </a:p>
          <a:p>
            <a:r>
              <a:rPr lang="en-US" dirty="0"/>
              <a:t>The small enterprise grow on the strength and capability of their manager. Even big concerns too depend upon the qualities of their managers during initial periods. The whole authority will be in the hands of chief executive. This will results in quick decisions and Imaginate actions. The manager will acquire more and more skill and experience which will promote their personal leadership.</a:t>
            </a:r>
          </a:p>
          <a:p>
            <a:r>
              <a:rPr lang="en-US" dirty="0"/>
              <a:t>4. Handling Emergencies</a:t>
            </a:r>
          </a:p>
          <a:p>
            <a:r>
              <a:rPr lang="en-US" dirty="0"/>
              <a:t>Under uncertain business conditions there is a need to take emergency decisions. Sometimes the existence of small scale units is endangered if timely actions are not taken. Centralized authority will enable quick and timely decisions from short term as well long </a:t>
            </a:r>
            <a:r>
              <a:rPr lang="en-US"/>
              <a:t>term perspective.</a:t>
            </a:r>
            <a:endParaRPr lang="en-US" dirty="0"/>
          </a:p>
        </p:txBody>
      </p:sp>
    </p:spTree>
    <p:extLst>
      <p:ext uri="{BB962C8B-B14F-4D97-AF65-F5344CB8AC3E}">
        <p14:creationId xmlns:p14="http://schemas.microsoft.com/office/powerpoint/2010/main" val="354586576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156FC-6630-DD8B-94FE-A65189A24DEA}"/>
              </a:ext>
            </a:extLst>
          </p:cNvPr>
          <p:cNvSpPr>
            <a:spLocks noGrp="1"/>
          </p:cNvSpPr>
          <p:nvPr>
            <p:ph type="title"/>
          </p:nvPr>
        </p:nvSpPr>
        <p:spPr/>
        <p:txBody>
          <a:bodyPr>
            <a:normAutofit/>
          </a:bodyPr>
          <a:lstStyle/>
          <a:p>
            <a:r>
              <a:rPr lang="en-US" b="1" i="0" dirty="0">
                <a:solidFill>
                  <a:srgbClr val="132E57"/>
                </a:solidFill>
                <a:effectLst/>
                <a:latin typeface="Open Sans" panose="020B0606030504020204" pitchFamily="34" charset="0"/>
              </a:rPr>
              <a:t>Advantages of Centralization</a:t>
            </a:r>
            <a:br>
              <a:rPr lang="en-US" b="0" i="0" dirty="0">
                <a:solidFill>
                  <a:srgbClr val="57595D"/>
                </a:solidFill>
                <a:effectLst/>
                <a:latin typeface="Open Sans" panose="020B0606030504020204" pitchFamily="34" charset="0"/>
              </a:rPr>
            </a:br>
            <a:endParaRPr lang="en-US" dirty="0"/>
          </a:p>
        </p:txBody>
      </p:sp>
      <p:sp>
        <p:nvSpPr>
          <p:cNvPr id="3" name="Content Placeholder 2">
            <a:extLst>
              <a:ext uri="{FF2B5EF4-FFF2-40B4-BE49-F238E27FC236}">
                <a16:creationId xmlns:a16="http://schemas.microsoft.com/office/drawing/2014/main" id="{8A9A9249-F0AA-8270-0B4C-055999246BAE}"/>
              </a:ext>
            </a:extLst>
          </p:cNvPr>
          <p:cNvSpPr>
            <a:spLocks noGrp="1"/>
          </p:cNvSpPr>
          <p:nvPr>
            <p:ph idx="1"/>
          </p:nvPr>
        </p:nvSpPr>
        <p:spPr/>
        <p:txBody>
          <a:bodyPr>
            <a:normAutofit fontScale="92500" lnSpcReduction="10000"/>
          </a:bodyPr>
          <a:lstStyle/>
          <a:p>
            <a:pPr marL="0" indent="0" algn="l">
              <a:buNone/>
            </a:pPr>
            <a:r>
              <a:rPr lang="en-US" b="1" i="0" dirty="0">
                <a:solidFill>
                  <a:schemeClr val="accent1"/>
                </a:solidFill>
                <a:effectLst/>
                <a:latin typeface="Times New Roman" panose="02020603050405020304" pitchFamily="18" charset="0"/>
                <a:cs typeface="Times New Roman" panose="02020603050405020304" pitchFamily="18" charset="0"/>
              </a:rPr>
              <a:t>1. A clear chain of command</a:t>
            </a:r>
          </a:p>
          <a:p>
            <a:pPr algn="l"/>
            <a:r>
              <a:rPr lang="en-US" b="0" i="0" dirty="0">
                <a:effectLst/>
                <a:latin typeface="Times New Roman" panose="02020603050405020304" pitchFamily="18" charset="0"/>
                <a:cs typeface="Times New Roman" panose="02020603050405020304" pitchFamily="18" charset="0"/>
              </a:rPr>
              <a:t>A centralized organization benefits from a clear chain of command because every person within the organization knows who to report to. Junior employees know who to approach whenever they have concerns about the organization.</a:t>
            </a:r>
          </a:p>
          <a:p>
            <a:pPr marL="0" indent="0" algn="l">
              <a:buNone/>
            </a:pPr>
            <a:r>
              <a:rPr lang="en-US" b="1" i="0" dirty="0">
                <a:solidFill>
                  <a:schemeClr val="accent1"/>
                </a:solidFill>
                <a:effectLst/>
                <a:latin typeface="Times New Roman" panose="02020603050405020304" pitchFamily="18" charset="0"/>
                <a:cs typeface="Times New Roman" panose="02020603050405020304" pitchFamily="18" charset="0"/>
              </a:rPr>
              <a:t>2. Focused vision</a:t>
            </a:r>
          </a:p>
          <a:p>
            <a:pPr algn="l"/>
            <a:r>
              <a:rPr lang="en-US" b="0" i="0" dirty="0">
                <a:effectLst/>
                <a:latin typeface="Times New Roman" panose="02020603050405020304" pitchFamily="18" charset="0"/>
                <a:cs typeface="Times New Roman" panose="02020603050405020304" pitchFamily="18" charset="0"/>
              </a:rPr>
              <a:t>When an organization follows a centralized management structure, it can focus on the fulfillment of its vision with ease. There are clear lines of communication and the senior executive can communicate the organization’s vision to employees and guide them toward the achievement of the vision.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417584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F43AE-27A0-FCAE-B94B-8932B4E6EBC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B3616CA-4902-E3B7-51C2-7F0EFD167614}"/>
              </a:ext>
            </a:extLst>
          </p:cNvPr>
          <p:cNvSpPr>
            <a:spLocks noGrp="1"/>
          </p:cNvSpPr>
          <p:nvPr>
            <p:ph idx="1"/>
          </p:nvPr>
        </p:nvSpPr>
        <p:spPr/>
        <p:txBody>
          <a:bodyPr>
            <a:normAutofit fontScale="92500" lnSpcReduction="10000"/>
          </a:bodyPr>
          <a:lstStyle/>
          <a:p>
            <a:pPr marL="0" indent="0" algn="l">
              <a:buNone/>
            </a:pPr>
            <a:r>
              <a:rPr lang="en-US" b="1" i="0" dirty="0">
                <a:solidFill>
                  <a:srgbClr val="132E57"/>
                </a:solidFill>
                <a:effectLst/>
                <a:latin typeface="Times New Roman" panose="02020603050405020304" pitchFamily="18" charset="0"/>
                <a:cs typeface="Times New Roman" panose="02020603050405020304" pitchFamily="18" charset="0"/>
              </a:rPr>
              <a:t>3. Reduced costs</a:t>
            </a:r>
          </a:p>
          <a:p>
            <a:pPr algn="l"/>
            <a:r>
              <a:rPr lang="en-US" b="0" i="0" dirty="0">
                <a:effectLst/>
                <a:latin typeface="Times New Roman" panose="02020603050405020304" pitchFamily="18" charset="0"/>
                <a:cs typeface="Times New Roman" panose="02020603050405020304" pitchFamily="18" charset="0"/>
              </a:rPr>
              <a:t>A centralized organization adheres to standard procedures and methods that guide the organization, which helps reduce </a:t>
            </a:r>
            <a:r>
              <a:rPr lang="en-US" b="0" i="0" u="none" strike="noStrike" dirty="0">
                <a:solidFill>
                  <a:schemeClr val="accent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office and administrative costs</a:t>
            </a:r>
            <a:r>
              <a:rPr lang="en-US" b="0" i="0" dirty="0">
                <a:solidFill>
                  <a:schemeClr val="accent1"/>
                </a:solidFill>
                <a:effectLst/>
                <a:latin typeface="Times New Roman" panose="02020603050405020304" pitchFamily="18" charset="0"/>
                <a:cs typeface="Times New Roman" panose="02020603050405020304" pitchFamily="18" charset="0"/>
              </a:rPr>
              <a:t>.</a:t>
            </a:r>
            <a:r>
              <a:rPr lang="en-US" b="0" i="0" dirty="0">
                <a:effectLst/>
                <a:latin typeface="Times New Roman" panose="02020603050405020304" pitchFamily="18" charset="0"/>
                <a:cs typeface="Times New Roman" panose="02020603050405020304" pitchFamily="18" charset="0"/>
              </a:rPr>
              <a:t> The main decision-makers are housed at the company’s head office or headquarters, and therefore, there is no need for deploying more departments and equipment to other branches.</a:t>
            </a:r>
          </a:p>
          <a:p>
            <a:pPr marL="0" indent="0" algn="l">
              <a:buNone/>
            </a:pPr>
            <a:r>
              <a:rPr lang="en-US" b="1" i="0" dirty="0">
                <a:solidFill>
                  <a:srgbClr val="132E57"/>
                </a:solidFill>
                <a:effectLst/>
                <a:latin typeface="Times New Roman" panose="02020603050405020304" pitchFamily="18" charset="0"/>
                <a:cs typeface="Times New Roman" panose="02020603050405020304" pitchFamily="18" charset="0"/>
              </a:rPr>
              <a:t>4. Quick implementation of decisions</a:t>
            </a:r>
          </a:p>
          <a:p>
            <a:pPr algn="l"/>
            <a:r>
              <a:rPr lang="en-US" b="0" i="0" dirty="0">
                <a:effectLst/>
                <a:latin typeface="Times New Roman" panose="02020603050405020304" pitchFamily="18" charset="0"/>
                <a:cs typeface="Times New Roman" panose="02020603050405020304" pitchFamily="18" charset="0"/>
              </a:rPr>
              <a:t>In a centralized organization, decisions are made by a small group of people and then communicated to the lower-level managers. The involvement of only a few people makes the decision-making process more efficient since they can discuss the details of each decision in one meeting.</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5450151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042CF-9FA6-6222-C98B-BDE246A8965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B18D601-8A86-7EB6-58CF-381907974CB4}"/>
              </a:ext>
            </a:extLst>
          </p:cNvPr>
          <p:cNvSpPr>
            <a:spLocks noGrp="1"/>
          </p:cNvSpPr>
          <p:nvPr>
            <p:ph idx="1"/>
          </p:nvPr>
        </p:nvSpPr>
        <p:spPr/>
        <p:txBody>
          <a:bodyPr/>
          <a:lstStyle/>
          <a:p>
            <a:pPr marL="0" indent="0" algn="l">
              <a:buNone/>
            </a:pPr>
            <a:r>
              <a:rPr lang="en-US" b="1" i="0" dirty="0">
                <a:solidFill>
                  <a:srgbClr val="132E57"/>
                </a:solidFill>
                <a:effectLst/>
                <a:latin typeface="Times New Roman" panose="02020603050405020304" pitchFamily="18" charset="0"/>
                <a:cs typeface="Times New Roman" panose="02020603050405020304" pitchFamily="18" charset="0"/>
              </a:rPr>
              <a:t>5. Improved quality of work</a:t>
            </a:r>
          </a:p>
          <a:p>
            <a:pPr algn="l"/>
            <a:r>
              <a:rPr lang="en-US" b="0" i="0" dirty="0">
                <a:effectLst/>
                <a:latin typeface="Times New Roman" panose="02020603050405020304" pitchFamily="18" charset="0"/>
                <a:cs typeface="Times New Roman" panose="02020603050405020304" pitchFamily="18" charset="0"/>
              </a:rPr>
              <a:t>The standardized procedures and better supervision in a centralized organization result in improved quality of work. There are supervisors in each department who ensure that the outputs are uniform and of high quality.</a:t>
            </a:r>
          </a:p>
          <a:p>
            <a:pPr algn="l"/>
            <a:r>
              <a:rPr lang="en-US" b="0" i="0" dirty="0">
                <a:effectLst/>
                <a:latin typeface="Times New Roman" panose="02020603050405020304" pitchFamily="18" charset="0"/>
                <a:cs typeface="Times New Roman" panose="02020603050405020304" pitchFamily="18" charset="0"/>
              </a:rPr>
              <a:t>The use of advanced equipment reduces potential wastage from manual work and also helps guarantee high-quality work. Standardization of work also reduces the replication of tasks that may result in high </a:t>
            </a:r>
            <a:r>
              <a:rPr lang="en-US" b="0" i="0" u="none" strike="noStrike" dirty="0">
                <a:solidFill>
                  <a:srgbClr val="3271D2"/>
                </a:solidFill>
                <a:effectLst/>
                <a:latin typeface="Times New Roman" panose="02020603050405020304" pitchFamily="18" charset="0"/>
                <a:cs typeface="Times New Roman" panose="02020603050405020304" pitchFamily="18" charset="0"/>
                <a:hlinkClick r:id="rId2"/>
              </a:rPr>
              <a:t>labor costs</a:t>
            </a:r>
            <a:r>
              <a:rPr lang="en-US" b="0" i="0" dirty="0">
                <a:solidFill>
                  <a:srgbClr val="57595D"/>
                </a:solidFill>
                <a:effectLst/>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241186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43F12-5A31-5956-3FC3-E8E7972525CD}"/>
              </a:ext>
            </a:extLst>
          </p:cNvPr>
          <p:cNvSpPr>
            <a:spLocks noGrp="1"/>
          </p:cNvSpPr>
          <p:nvPr>
            <p:ph type="title"/>
          </p:nvPr>
        </p:nvSpPr>
        <p:spPr/>
        <p:txBody>
          <a:bodyPr/>
          <a:lstStyle/>
          <a:p>
            <a:r>
              <a:rPr lang="en-US" b="1" i="0" dirty="0">
                <a:solidFill>
                  <a:srgbClr val="132E57"/>
                </a:solidFill>
                <a:effectLst/>
                <a:latin typeface="Open Sans" panose="020B0606030504020204" pitchFamily="34" charset="0"/>
              </a:rPr>
              <a:t>Disadvantages of Centralization</a:t>
            </a:r>
            <a:br>
              <a:rPr lang="en-US" b="1" i="0" dirty="0">
                <a:solidFill>
                  <a:srgbClr val="132E57"/>
                </a:solidFill>
                <a:effectLst/>
                <a:latin typeface="Open Sans" panose="020B0606030504020204" pitchFamily="34" charset="0"/>
              </a:rPr>
            </a:br>
            <a:endParaRPr lang="en-US" dirty="0"/>
          </a:p>
        </p:txBody>
      </p:sp>
      <p:sp>
        <p:nvSpPr>
          <p:cNvPr id="3" name="Content Placeholder 2">
            <a:extLst>
              <a:ext uri="{FF2B5EF4-FFF2-40B4-BE49-F238E27FC236}">
                <a16:creationId xmlns:a16="http://schemas.microsoft.com/office/drawing/2014/main" id="{DBA29122-DDB7-F7A1-25A1-0206C0B48364}"/>
              </a:ext>
            </a:extLst>
          </p:cNvPr>
          <p:cNvSpPr>
            <a:spLocks noGrp="1"/>
          </p:cNvSpPr>
          <p:nvPr>
            <p:ph idx="1"/>
          </p:nvPr>
        </p:nvSpPr>
        <p:spPr/>
        <p:txBody>
          <a:bodyPr>
            <a:normAutofit fontScale="92500" lnSpcReduction="10000"/>
          </a:bodyPr>
          <a:lstStyle/>
          <a:p>
            <a:pPr marL="0" indent="0" algn="l">
              <a:buNone/>
            </a:pPr>
            <a:r>
              <a:rPr lang="en-US" b="1" i="0" dirty="0">
                <a:solidFill>
                  <a:srgbClr val="132E57"/>
                </a:solidFill>
                <a:effectLst/>
                <a:latin typeface="Times New Roman" panose="02020603050405020304" pitchFamily="18" charset="0"/>
                <a:cs typeface="Times New Roman" panose="02020603050405020304" pitchFamily="18" charset="0"/>
              </a:rPr>
              <a:t>1. Bureaucratic leadership</a:t>
            </a:r>
          </a:p>
          <a:p>
            <a:pPr algn="l"/>
            <a:r>
              <a:rPr lang="en-US" b="0" i="0" dirty="0">
                <a:effectLst/>
                <a:latin typeface="Times New Roman" panose="02020603050405020304" pitchFamily="18" charset="0"/>
                <a:cs typeface="Times New Roman" panose="02020603050405020304" pitchFamily="18" charset="0"/>
              </a:rPr>
              <a:t>Centralized management resembles a dictatorial form of leadership where employees are only expected to deliver results according to what the top executives assign them. Employees are unable to contribute to the decision-making process of the organization, and they are merely implementers of decisions made at a higher level.</a:t>
            </a:r>
          </a:p>
          <a:p>
            <a:pPr marL="0" indent="0" algn="l">
              <a:buNone/>
            </a:pPr>
            <a:r>
              <a:rPr lang="en-US" b="1" i="0" dirty="0">
                <a:solidFill>
                  <a:srgbClr val="132E57"/>
                </a:solidFill>
                <a:effectLst/>
                <a:latin typeface="Times New Roman" panose="02020603050405020304" pitchFamily="18" charset="0"/>
                <a:cs typeface="Times New Roman" panose="02020603050405020304" pitchFamily="18" charset="0"/>
              </a:rPr>
              <a:t>2. Remote control</a:t>
            </a:r>
          </a:p>
          <a:p>
            <a:pPr algn="l"/>
            <a:r>
              <a:rPr lang="en-US" b="0" i="0" dirty="0">
                <a:effectLst/>
                <a:latin typeface="Times New Roman" panose="02020603050405020304" pitchFamily="18" charset="0"/>
                <a:cs typeface="Times New Roman" panose="02020603050405020304" pitchFamily="18" charset="0"/>
              </a:rPr>
              <a:t>The organization’s executives are under tremendous pressure to formulate decisions for the organization, and they lack control over the implementation process. The failure of executives to decentralize the decision-making process adds a lot of work to their desks.</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802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48EBC-DE31-920C-B3CD-E89CFE73E09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D6A8700-C348-C2BF-8A9D-0B80F52ADD04}"/>
              </a:ext>
            </a:extLst>
          </p:cNvPr>
          <p:cNvSpPr>
            <a:spLocks noGrp="1"/>
          </p:cNvSpPr>
          <p:nvPr>
            <p:ph idx="1"/>
          </p:nvPr>
        </p:nvSpPr>
        <p:spPr/>
        <p:txBody>
          <a:bodyPr>
            <a:normAutofit/>
          </a:bodyPr>
          <a:lstStyle/>
          <a:p>
            <a:pPr marL="0" indent="0">
              <a:buNone/>
            </a:pPr>
            <a:r>
              <a:rPr lang="en-US" b="1" i="0" dirty="0">
                <a:effectLst/>
                <a:latin typeface="Times New Roman" panose="02020603050405020304" pitchFamily="18" charset="0"/>
                <a:cs typeface="Times New Roman" panose="02020603050405020304" pitchFamily="18" charset="0"/>
              </a:rPr>
              <a:t>4.Authority and Responsibility</a:t>
            </a:r>
          </a:p>
          <a:p>
            <a:pPr algn="l" fontAlgn="base"/>
            <a:r>
              <a:rPr lang="en-US" b="0" i="0" u="none" strike="noStrike" dirty="0">
                <a:solidFill>
                  <a:schemeClr val="accent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Authority and responsibility are two wheels of a cart</a:t>
            </a:r>
            <a:r>
              <a:rPr lang="en-US" b="0" i="0" dirty="0">
                <a:solidFill>
                  <a:schemeClr val="accent1"/>
                </a:solidFill>
                <a:effectLst/>
                <a:latin typeface="Times New Roman" panose="02020603050405020304" pitchFamily="18" charset="0"/>
                <a:cs typeface="Times New Roman" panose="02020603050405020304" pitchFamily="18" charset="0"/>
              </a:rPr>
              <a:t>. </a:t>
            </a:r>
          </a:p>
          <a:p>
            <a:pPr algn="l" fontAlgn="base"/>
            <a:r>
              <a:rPr lang="en-US" b="0" i="0" dirty="0">
                <a:effectLst/>
                <a:latin typeface="Times New Roman" panose="02020603050405020304" pitchFamily="18" charset="0"/>
                <a:cs typeface="Times New Roman" panose="02020603050405020304" pitchFamily="18" charset="0"/>
              </a:rPr>
              <a:t>There must be a balance between these principles of organizing. When an individual is responsible for a particular task, he should be given the required authority to complete the given task efficiently.</a:t>
            </a:r>
          </a:p>
          <a:p>
            <a:pPr algn="l" fontAlgn="base"/>
            <a:r>
              <a:rPr lang="en-US" b="0" i="0" dirty="0">
                <a:effectLst/>
                <a:latin typeface="Times New Roman" panose="02020603050405020304" pitchFamily="18" charset="0"/>
                <a:cs typeface="Times New Roman" panose="02020603050405020304" pitchFamily="18" charset="0"/>
              </a:rPr>
              <a:t>Without proper authority, an employee can not fulfill his responsibilities effectively. Similarly, sufficient authority to an employee without responsibility may result in the misuse of authority. So, it is essential to be a balance between authority and responsibility of the employees.</a:t>
            </a:r>
          </a:p>
          <a:p>
            <a:endParaRPr lang="en-US" dirty="0"/>
          </a:p>
        </p:txBody>
      </p:sp>
    </p:spTree>
    <p:extLst>
      <p:ext uri="{BB962C8B-B14F-4D97-AF65-F5344CB8AC3E}">
        <p14:creationId xmlns:p14="http://schemas.microsoft.com/office/powerpoint/2010/main" val="20966782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5E0B0-935B-8A06-7408-1C32F29FF83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EAF4176-8707-9462-5661-D1412638EF3A}"/>
              </a:ext>
            </a:extLst>
          </p:cNvPr>
          <p:cNvSpPr>
            <a:spLocks noGrp="1"/>
          </p:cNvSpPr>
          <p:nvPr>
            <p:ph idx="1"/>
          </p:nvPr>
        </p:nvSpPr>
        <p:spPr/>
        <p:txBody>
          <a:bodyPr>
            <a:normAutofit fontScale="92500" lnSpcReduction="20000"/>
          </a:bodyPr>
          <a:lstStyle/>
          <a:p>
            <a:pPr marL="0" indent="0" algn="l">
              <a:buNone/>
            </a:pPr>
            <a:r>
              <a:rPr lang="en-US" b="1" i="0" dirty="0">
                <a:solidFill>
                  <a:srgbClr val="132E57"/>
                </a:solidFill>
                <a:effectLst/>
                <a:latin typeface="Times New Roman" panose="02020603050405020304" pitchFamily="18" charset="0"/>
                <a:cs typeface="Times New Roman" panose="02020603050405020304" pitchFamily="18" charset="0"/>
              </a:rPr>
              <a:t>3. Delays in work</a:t>
            </a:r>
          </a:p>
          <a:p>
            <a:pPr algn="l"/>
            <a:r>
              <a:rPr lang="en-US" b="0" i="0" dirty="0">
                <a:effectLst/>
                <a:latin typeface="Times New Roman" panose="02020603050405020304" pitchFamily="18" charset="0"/>
                <a:cs typeface="Times New Roman" panose="02020603050405020304" pitchFamily="18" charset="0"/>
              </a:rPr>
              <a:t>Centralization results in delays in work as records are sent to and from the head office. Employees rely on the information communicated to them from the top, and there will be a loss in man-hours if there are delays in relaying the records. This means that the employees will be less productive if they need to wait long periods to get guidance on their next projects.</a:t>
            </a:r>
          </a:p>
          <a:p>
            <a:pPr marL="0" indent="0" algn="l">
              <a:buNone/>
            </a:pPr>
            <a:r>
              <a:rPr lang="en-US" b="1" i="0" dirty="0">
                <a:solidFill>
                  <a:srgbClr val="132E57"/>
                </a:solidFill>
                <a:effectLst/>
                <a:latin typeface="Times New Roman" panose="02020603050405020304" pitchFamily="18" charset="0"/>
                <a:cs typeface="Times New Roman" panose="02020603050405020304" pitchFamily="18" charset="0"/>
              </a:rPr>
              <a:t>4. Lack of employee loyalty</a:t>
            </a:r>
          </a:p>
          <a:p>
            <a:pPr algn="l"/>
            <a:r>
              <a:rPr lang="en-US" b="0" i="0" dirty="0">
                <a:effectLst/>
                <a:latin typeface="Times New Roman" panose="02020603050405020304" pitchFamily="18" charset="0"/>
                <a:cs typeface="Times New Roman" panose="02020603050405020304" pitchFamily="18" charset="0"/>
              </a:rPr>
              <a:t>Employees become loyal to an organization when they are allowed personal initiatives in the work they do. They can introduce their creativity and suggest ways of performing certain tasks. However, in centralization, there is no initiative in work because employees perform tasks conceptualized by top executives. This limits their creativity and loyalty to the organization due to the rigidity of the work</a:t>
            </a:r>
            <a:r>
              <a:rPr lang="en-US" b="0" i="0" dirty="0">
                <a:solidFill>
                  <a:srgbClr val="57595D"/>
                </a:solidFill>
                <a:effectLst/>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5068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B5A1-7AAD-3CFA-672A-97EA5D7EA094}"/>
              </a:ext>
            </a:extLst>
          </p:cNvPr>
          <p:cNvSpPr>
            <a:spLocks noGrp="1"/>
          </p:cNvSpPr>
          <p:nvPr>
            <p:ph type="title"/>
          </p:nvPr>
        </p:nvSpPr>
        <p:spPr/>
        <p:txBody>
          <a:bodyPr/>
          <a:lstStyle/>
          <a:p>
            <a:r>
              <a:rPr lang="en-US" dirty="0"/>
              <a:t>Decentralization </a:t>
            </a:r>
          </a:p>
        </p:txBody>
      </p:sp>
      <p:sp>
        <p:nvSpPr>
          <p:cNvPr id="3" name="Content Placeholder 2">
            <a:extLst>
              <a:ext uri="{FF2B5EF4-FFF2-40B4-BE49-F238E27FC236}">
                <a16:creationId xmlns:a16="http://schemas.microsoft.com/office/drawing/2014/main" id="{36298648-6567-926F-0ED8-DBF75B37D25B}"/>
              </a:ext>
            </a:extLst>
          </p:cNvPr>
          <p:cNvSpPr>
            <a:spLocks noGrp="1"/>
          </p:cNvSpPr>
          <p:nvPr>
            <p:ph idx="1"/>
          </p:nvPr>
        </p:nvSpPr>
        <p:spPr/>
        <p:txBody>
          <a:bodyPr>
            <a:normAutofit lnSpcReduction="10000"/>
          </a:bodyPr>
          <a:lstStyle/>
          <a:p>
            <a:pPr algn="l"/>
            <a:r>
              <a:rPr lang="en-US" b="0" i="0" dirty="0">
                <a:solidFill>
                  <a:srgbClr val="333333"/>
                </a:solidFill>
                <a:effectLst/>
                <a:latin typeface="Times New Roman" panose="02020603050405020304" pitchFamily="18" charset="0"/>
                <a:cs typeface="Times New Roman" panose="02020603050405020304" pitchFamily="18" charset="0"/>
              </a:rPr>
              <a:t>Decentralization is referred to as a form of an organizational structure where there is the delegation of authority by the top management to the middle and lower levels of management in an organization.</a:t>
            </a:r>
          </a:p>
          <a:p>
            <a:pPr algn="l"/>
            <a:r>
              <a:rPr lang="en-US" b="0" i="0" dirty="0">
                <a:solidFill>
                  <a:srgbClr val="333333"/>
                </a:solidFill>
                <a:effectLst/>
                <a:latin typeface="Times New Roman" panose="02020603050405020304" pitchFamily="18" charset="0"/>
                <a:cs typeface="Times New Roman" panose="02020603050405020304" pitchFamily="18" charset="0"/>
              </a:rPr>
              <a:t>In this type of organization structure, the duty of daily operations and minor decision-making capabilities are transferred to the middle and lower levels which allow top-level management to focus more on major decisions like business expansion, diversification etc.</a:t>
            </a:r>
          </a:p>
          <a:p>
            <a:pPr algn="l"/>
            <a:r>
              <a:rPr lang="en-US" b="0" i="0" dirty="0">
                <a:solidFill>
                  <a:srgbClr val="333333"/>
                </a:solidFill>
                <a:effectLst/>
                <a:latin typeface="Times New Roman" panose="02020603050405020304" pitchFamily="18" charset="0"/>
                <a:cs typeface="Times New Roman" panose="02020603050405020304" pitchFamily="18" charset="0"/>
              </a:rPr>
              <a:t>Delegation refers to the assigning a portion of work and the associated responsibility by a superior to a subordinate. In simple words, when delegation is expanded on an </a:t>
            </a:r>
            <a:r>
              <a:rPr lang="en-US" b="0" i="0" dirty="0" err="1">
                <a:solidFill>
                  <a:srgbClr val="333333"/>
                </a:solidFill>
                <a:effectLst/>
                <a:latin typeface="Times New Roman" panose="02020603050405020304" pitchFamily="18" charset="0"/>
                <a:cs typeface="Times New Roman" panose="02020603050405020304" pitchFamily="18" charset="0"/>
              </a:rPr>
              <a:t>organisational</a:t>
            </a:r>
            <a:r>
              <a:rPr lang="en-US" b="0" i="0" dirty="0">
                <a:solidFill>
                  <a:srgbClr val="333333"/>
                </a:solidFill>
                <a:effectLst/>
                <a:latin typeface="Times New Roman" panose="02020603050405020304" pitchFamily="18" charset="0"/>
                <a:cs typeface="Times New Roman" panose="02020603050405020304" pitchFamily="18" charset="0"/>
              </a:rPr>
              <a:t> level, it is called decentralization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4495805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79BEA-1101-26F3-079E-7BDD85A46A2F}"/>
              </a:ext>
            </a:extLst>
          </p:cNvPr>
          <p:cNvSpPr>
            <a:spLocks noGrp="1"/>
          </p:cNvSpPr>
          <p:nvPr>
            <p:ph type="title"/>
          </p:nvPr>
        </p:nvSpPr>
        <p:spPr/>
        <p:txBody>
          <a:bodyPr/>
          <a:lstStyle/>
          <a:p>
            <a:r>
              <a:rPr lang="en-US" b="0" i="0" dirty="0">
                <a:solidFill>
                  <a:srgbClr val="813588"/>
                </a:solidFill>
                <a:effectLst/>
                <a:latin typeface="Roboto" panose="02000000000000000000" pitchFamily="2" charset="0"/>
              </a:rPr>
              <a:t>Importance of Decentralization</a:t>
            </a:r>
            <a:br>
              <a:rPr lang="en-US" b="0" i="0" dirty="0">
                <a:solidFill>
                  <a:srgbClr val="813588"/>
                </a:solidFill>
                <a:effectLst/>
                <a:latin typeface="Roboto" panose="02000000000000000000" pitchFamily="2" charset="0"/>
              </a:rPr>
            </a:br>
            <a:endParaRPr lang="en-US" dirty="0"/>
          </a:p>
        </p:txBody>
      </p:sp>
      <p:sp>
        <p:nvSpPr>
          <p:cNvPr id="3" name="Content Placeholder 2">
            <a:extLst>
              <a:ext uri="{FF2B5EF4-FFF2-40B4-BE49-F238E27FC236}">
                <a16:creationId xmlns:a16="http://schemas.microsoft.com/office/drawing/2014/main" id="{3186B9B9-C1E9-1D58-5EE9-799DBF15B276}"/>
              </a:ext>
            </a:extLst>
          </p:cNvPr>
          <p:cNvSpPr>
            <a:spLocks noGrp="1"/>
          </p:cNvSpPr>
          <p:nvPr>
            <p:ph idx="1"/>
          </p:nvPr>
        </p:nvSpPr>
        <p:spPr/>
        <p:txBody>
          <a:bodyPr>
            <a:normAutofit fontScale="92500" lnSpcReduction="20000"/>
          </a:bodyPr>
          <a:lstStyle/>
          <a:p>
            <a:pPr algn="l">
              <a:buFont typeface="+mj-lt"/>
              <a:buAutoNum type="arabicPeriod"/>
            </a:pPr>
            <a:r>
              <a:rPr lang="en-US" b="1" i="0" dirty="0">
                <a:solidFill>
                  <a:srgbClr val="333333"/>
                </a:solidFill>
                <a:effectLst/>
                <a:latin typeface="Times New Roman" panose="02020603050405020304" pitchFamily="18" charset="0"/>
                <a:cs typeface="Times New Roman" panose="02020603050405020304" pitchFamily="18" charset="0"/>
              </a:rPr>
              <a:t>Rapid decision making –</a:t>
            </a:r>
            <a:r>
              <a:rPr lang="en-US" b="0" i="0" dirty="0">
                <a:solidFill>
                  <a:srgbClr val="333333"/>
                </a:solidFill>
                <a:effectLst/>
                <a:latin typeface="Times New Roman" panose="02020603050405020304" pitchFamily="18" charset="0"/>
                <a:cs typeface="Times New Roman" panose="02020603050405020304" pitchFamily="18" charset="0"/>
              </a:rPr>
              <a:t> Most of the decisions are taken on the spot, and approval from the higher authority is not required. The ability to make a prompt decision allows an organization to function its operation quickly and effectively. </a:t>
            </a:r>
          </a:p>
          <a:p>
            <a:pPr algn="l">
              <a:buFont typeface="+mj-lt"/>
              <a:buAutoNum type="arabicPeriod"/>
            </a:pPr>
            <a:r>
              <a:rPr lang="en-US" b="1" i="0" dirty="0">
                <a:solidFill>
                  <a:srgbClr val="333333"/>
                </a:solidFill>
                <a:effectLst/>
                <a:latin typeface="Times New Roman" panose="02020603050405020304" pitchFamily="18" charset="0"/>
                <a:cs typeface="Times New Roman" panose="02020603050405020304" pitchFamily="18" charset="0"/>
              </a:rPr>
              <a:t>Administrative development – </a:t>
            </a:r>
            <a:r>
              <a:rPr lang="en-US" b="0" i="0" dirty="0">
                <a:solidFill>
                  <a:srgbClr val="333333"/>
                </a:solidFill>
                <a:effectLst/>
                <a:latin typeface="Times New Roman" panose="02020603050405020304" pitchFamily="18" charset="0"/>
                <a:cs typeface="Times New Roman" panose="02020603050405020304" pitchFamily="18" charset="0"/>
              </a:rPr>
              <a:t>The decentralization process questions the manager’s judgement and techniques, when responsibility and challenges to develop solutions are given to them. This questioning method grows confidence, encourages self-reliance, and make them a good decision-maker resulting in the development of the organization.</a:t>
            </a:r>
          </a:p>
          <a:p>
            <a:pPr algn="l">
              <a:buFont typeface="+mj-lt"/>
              <a:buAutoNum type="arabicPeriod"/>
            </a:pPr>
            <a:r>
              <a:rPr lang="en-US" b="1" i="0" dirty="0">
                <a:solidFill>
                  <a:srgbClr val="333333"/>
                </a:solidFill>
                <a:effectLst/>
                <a:latin typeface="Times New Roman" panose="02020603050405020304" pitchFamily="18" charset="0"/>
                <a:cs typeface="Times New Roman" panose="02020603050405020304" pitchFamily="18" charset="0"/>
              </a:rPr>
              <a:t>Development of executive skills – </a:t>
            </a:r>
            <a:r>
              <a:rPr lang="en-US" b="0" i="0" dirty="0">
                <a:solidFill>
                  <a:srgbClr val="333333"/>
                </a:solidFill>
                <a:effectLst/>
                <a:latin typeface="Times New Roman" panose="02020603050405020304" pitchFamily="18" charset="0"/>
                <a:cs typeface="Times New Roman" panose="02020603050405020304" pitchFamily="18" charset="0"/>
              </a:rPr>
              <a:t>It allows the employee to perform task individually, giving them invaluable exposure. This individual performance creates an environment where an individual can enhance their expertise, take ownership &amp; more significant responsibilities, and be suitable for promotion.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992856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B0F93-AE21-1B70-DE8A-01423681CB8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51458E3-3694-718F-AB8A-D443FEF502D5}"/>
              </a:ext>
            </a:extLst>
          </p:cNvPr>
          <p:cNvSpPr>
            <a:spLocks noGrp="1"/>
          </p:cNvSpPr>
          <p:nvPr>
            <p:ph idx="1"/>
          </p:nvPr>
        </p:nvSpPr>
        <p:spPr/>
        <p:txBody>
          <a:bodyPr/>
          <a:lstStyle/>
          <a:p>
            <a:pPr marL="0" indent="0" algn="l">
              <a:buNone/>
            </a:pPr>
            <a:r>
              <a:rPr lang="en-US" b="1" i="0" dirty="0">
                <a:solidFill>
                  <a:srgbClr val="333333"/>
                </a:solidFill>
                <a:effectLst/>
                <a:latin typeface="Times New Roman" panose="02020603050405020304" pitchFamily="18" charset="0"/>
                <a:cs typeface="Times New Roman" panose="02020603050405020304" pitchFamily="18" charset="0"/>
              </a:rPr>
              <a:t>4.Promotes growth – </a:t>
            </a:r>
            <a:r>
              <a:rPr lang="en-US" b="0" i="0" dirty="0">
                <a:solidFill>
                  <a:srgbClr val="333333"/>
                </a:solidFill>
                <a:effectLst/>
                <a:latin typeface="Times New Roman" panose="02020603050405020304" pitchFamily="18" charset="0"/>
                <a:cs typeface="Times New Roman" panose="02020603050405020304" pitchFamily="18" charset="0"/>
              </a:rPr>
              <a:t>Decentralization also allows the heads of the department to work independently. This independence helps the department to grow, have a healthy competition between other departments. Ultimately, the competition will lead to an improvement and enhancement in productivity.</a:t>
            </a:r>
          </a:p>
          <a:p>
            <a:pPr marL="0" indent="0" algn="l">
              <a:buNone/>
            </a:pPr>
            <a:r>
              <a:rPr lang="en-US" b="1" i="0" dirty="0">
                <a:solidFill>
                  <a:srgbClr val="333333"/>
                </a:solidFill>
                <a:effectLst/>
                <a:latin typeface="Times New Roman" panose="02020603050405020304" pitchFamily="18" charset="0"/>
                <a:cs typeface="Times New Roman" panose="02020603050405020304" pitchFamily="18" charset="0"/>
              </a:rPr>
              <a:t>5.Higher control – </a:t>
            </a:r>
            <a:r>
              <a:rPr lang="en-US" b="0" i="0" dirty="0">
                <a:solidFill>
                  <a:srgbClr val="333333"/>
                </a:solidFill>
                <a:effectLst/>
                <a:latin typeface="Times New Roman" panose="02020603050405020304" pitchFamily="18" charset="0"/>
                <a:cs typeface="Times New Roman" panose="02020603050405020304" pitchFamily="18" charset="0"/>
              </a:rPr>
              <a:t>It also evaluates and reviews the performances of each department and gives them a comprehensive perspective of their work. However, controlling is the biggest challenge of decentralization and stabilized management and scorecard are being developed.</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544528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0CB6C-6378-6F69-46D1-30127B435CAF}"/>
              </a:ext>
            </a:extLst>
          </p:cNvPr>
          <p:cNvSpPr>
            <a:spLocks noGrp="1"/>
          </p:cNvSpPr>
          <p:nvPr>
            <p:ph type="title"/>
          </p:nvPr>
        </p:nvSpPr>
        <p:spPr/>
        <p:txBody>
          <a:bodyPr/>
          <a:lstStyle/>
          <a:p>
            <a:r>
              <a:rPr lang="en-US" dirty="0"/>
              <a:t>Disadvantages of decentralization</a:t>
            </a:r>
          </a:p>
        </p:txBody>
      </p:sp>
      <p:sp>
        <p:nvSpPr>
          <p:cNvPr id="3" name="Content Placeholder 2">
            <a:extLst>
              <a:ext uri="{FF2B5EF4-FFF2-40B4-BE49-F238E27FC236}">
                <a16:creationId xmlns:a16="http://schemas.microsoft.com/office/drawing/2014/main" id="{211ACAEA-2034-B7A1-1591-72AF07394FF3}"/>
              </a:ext>
            </a:extLst>
          </p:cNvPr>
          <p:cNvSpPr>
            <a:spLocks noGrp="1"/>
          </p:cNvSpPr>
          <p:nvPr>
            <p:ph idx="1"/>
          </p:nvPr>
        </p:nvSpPr>
        <p:spPr/>
        <p:txBody>
          <a:bodyPr>
            <a:normAutofit fontScale="92500" lnSpcReduction="10000"/>
          </a:bodyPr>
          <a:lstStyle/>
          <a:p>
            <a:pPr algn="l" fontAlgn="base"/>
            <a:r>
              <a:rPr lang="en-US" b="1" dirty="0">
                <a:solidFill>
                  <a:srgbClr val="000000"/>
                </a:solidFill>
                <a:effectLst/>
                <a:latin typeface="Times New Roman" panose="02020603050405020304" pitchFamily="18" charset="0"/>
                <a:cs typeface="Times New Roman" panose="02020603050405020304" pitchFamily="18" charset="0"/>
              </a:rPr>
              <a:t>1. Conflict:</a:t>
            </a:r>
            <a:endParaRPr lang="en-US" b="0" dirty="0">
              <a:solidFill>
                <a:srgbClr val="424142"/>
              </a:solidFill>
              <a:effectLst/>
              <a:latin typeface="Times New Roman" panose="02020603050405020304" pitchFamily="18" charset="0"/>
              <a:cs typeface="Times New Roman" panose="02020603050405020304" pitchFamily="18" charset="0"/>
            </a:endParaRPr>
          </a:p>
          <a:p>
            <a:pPr algn="l" fontAlgn="base"/>
            <a:r>
              <a:rPr lang="en-US" b="0" dirty="0">
                <a:solidFill>
                  <a:srgbClr val="000000"/>
                </a:solidFill>
                <a:effectLst/>
                <a:latin typeface="Times New Roman" panose="02020603050405020304" pitchFamily="18" charset="0"/>
                <a:cs typeface="Times New Roman" panose="02020603050405020304" pitchFamily="18" charset="0"/>
              </a:rPr>
              <a:t>Decentralization puts increased pressure on divisional heads to realize profits at any cost. This may lead to inter-divisional rivalry leading to bitter fights. Each divisional head might be tempted to build his own empire at the cost of others. Problems of coordination and control may also arise when such ‘mini-companies’ or ‘little empires’ exist within an organization.</a:t>
            </a:r>
            <a:endParaRPr lang="en-US" b="0" dirty="0">
              <a:solidFill>
                <a:srgbClr val="424142"/>
              </a:solidFill>
              <a:effectLst/>
              <a:latin typeface="Times New Roman" panose="02020603050405020304" pitchFamily="18" charset="0"/>
              <a:cs typeface="Times New Roman" panose="02020603050405020304" pitchFamily="18" charset="0"/>
            </a:endParaRPr>
          </a:p>
          <a:p>
            <a:pPr algn="l" fontAlgn="base"/>
            <a:r>
              <a:rPr lang="en-US" b="1" dirty="0">
                <a:solidFill>
                  <a:srgbClr val="000000"/>
                </a:solidFill>
                <a:effectLst/>
                <a:latin typeface="Times New Roman" panose="02020603050405020304" pitchFamily="18" charset="0"/>
                <a:cs typeface="Times New Roman" panose="02020603050405020304" pitchFamily="18" charset="0"/>
              </a:rPr>
              <a:t>2. </a:t>
            </a:r>
            <a:r>
              <a:rPr lang="en-US" b="1" dirty="0">
                <a:solidFill>
                  <a:srgbClr val="000000"/>
                </a:solidFill>
                <a:latin typeface="Times New Roman" panose="02020603050405020304" pitchFamily="18" charset="0"/>
                <a:cs typeface="Times New Roman" panose="02020603050405020304" pitchFamily="18" charset="0"/>
              </a:rPr>
              <a:t>Increase in expenditure</a:t>
            </a:r>
            <a:r>
              <a:rPr lang="en-US" b="1" dirty="0">
                <a:solidFill>
                  <a:srgbClr val="000000"/>
                </a:solidFill>
                <a:effectLst/>
                <a:latin typeface="Times New Roman" panose="02020603050405020304" pitchFamily="18" charset="0"/>
                <a:cs typeface="Times New Roman" panose="02020603050405020304" pitchFamily="18" charset="0"/>
              </a:rPr>
              <a:t>:</a:t>
            </a:r>
            <a:endParaRPr lang="en-US" b="0" dirty="0">
              <a:solidFill>
                <a:srgbClr val="424142"/>
              </a:solidFill>
              <a:effectLst/>
              <a:latin typeface="Times New Roman" panose="02020603050405020304" pitchFamily="18" charset="0"/>
              <a:cs typeface="Times New Roman" panose="02020603050405020304" pitchFamily="18" charset="0"/>
            </a:endParaRPr>
          </a:p>
          <a:p>
            <a:pPr algn="l" fontAlgn="base"/>
            <a:r>
              <a:rPr lang="en-US" b="0" dirty="0">
                <a:solidFill>
                  <a:srgbClr val="000000"/>
                </a:solidFill>
                <a:effectLst/>
                <a:latin typeface="Times New Roman" panose="02020603050405020304" pitchFamily="18" charset="0"/>
                <a:cs typeface="Times New Roman" panose="02020603050405020304" pitchFamily="18" charset="0"/>
              </a:rPr>
              <a:t>Decentralization results in a duplication of staff effort. To be in­dependent, each division should have access to purchasing, personnel, marketing and other specialists. As a result each division is expected to carry a large group of staff specialists at enormous cost.</a:t>
            </a:r>
            <a:endParaRPr lang="en-US" b="0" dirty="0">
              <a:solidFill>
                <a:srgbClr val="424142"/>
              </a:solidFill>
              <a:effectLst/>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46947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C532F-714E-A9BE-D8EB-B3541A3859C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5E27919-DCC2-B786-780E-7D1A6AEE0C15}"/>
              </a:ext>
            </a:extLst>
          </p:cNvPr>
          <p:cNvSpPr>
            <a:spLocks noGrp="1"/>
          </p:cNvSpPr>
          <p:nvPr>
            <p:ph idx="1"/>
          </p:nvPr>
        </p:nvSpPr>
        <p:spPr/>
        <p:txBody>
          <a:bodyPr/>
          <a:lstStyle/>
          <a:p>
            <a:pPr marL="0" indent="0" algn="l">
              <a:buNone/>
            </a:pPr>
            <a:r>
              <a:rPr lang="en-US" b="1" i="0" dirty="0">
                <a:solidFill>
                  <a:srgbClr val="000000"/>
                </a:solidFill>
                <a:effectLst/>
                <a:latin typeface="Times New Roman" panose="02020603050405020304" pitchFamily="18" charset="0"/>
                <a:cs typeface="Times New Roman" panose="02020603050405020304" pitchFamily="18" charset="0"/>
              </a:rPr>
              <a:t>3.Difficult To Co-Ordinate</a:t>
            </a:r>
          </a:p>
          <a:p>
            <a:pPr algn="l"/>
            <a:r>
              <a:rPr lang="en-US" b="0" i="0" dirty="0">
                <a:effectLst/>
                <a:latin typeface="Times New Roman" panose="02020603050405020304" pitchFamily="18" charset="0"/>
                <a:cs typeface="Times New Roman" panose="02020603050405020304" pitchFamily="18" charset="0"/>
              </a:rPr>
              <a:t>While talking about the advantages and disadvantages of decentralization</a:t>
            </a:r>
            <a:r>
              <a:rPr lang="en-US" b="1" i="0" dirty="0">
                <a:effectLst/>
                <a:latin typeface="Times New Roman" panose="02020603050405020304" pitchFamily="18" charset="0"/>
                <a:cs typeface="Times New Roman" panose="02020603050405020304" pitchFamily="18" charset="0"/>
              </a:rPr>
              <a:t>, </a:t>
            </a:r>
            <a:r>
              <a:rPr lang="en-US" b="0" i="0" dirty="0">
                <a:effectLst/>
                <a:latin typeface="Times New Roman" panose="02020603050405020304" pitchFamily="18" charset="0"/>
                <a:cs typeface="Times New Roman" panose="02020603050405020304" pitchFamily="18" charset="0"/>
              </a:rPr>
              <a:t>it is imperative to note that substantial autonomy is enjoyed by every single division. This, in turn, makes it difficult to coordinate the overall activity.</a:t>
            </a:r>
          </a:p>
          <a:p>
            <a:pPr marL="0" indent="0">
              <a:buNone/>
            </a:pPr>
            <a:r>
              <a:rPr lang="en-US" b="1" dirty="0">
                <a:latin typeface="Times New Roman" panose="02020603050405020304" pitchFamily="18" charset="0"/>
                <a:cs typeface="Times New Roman" panose="02020603050405020304" pitchFamily="18" charset="0"/>
              </a:rPr>
              <a:t>4. Unusable for emergency situations</a:t>
            </a:r>
          </a:p>
          <a:p>
            <a:pPr marL="0" indent="0">
              <a:buNone/>
            </a:pPr>
            <a:r>
              <a:rPr lang="en-US" b="1" dirty="0">
                <a:latin typeface="Times New Roman" panose="02020603050405020304" pitchFamily="18" charset="0"/>
                <a:cs typeface="Times New Roman" panose="02020603050405020304" pitchFamily="18" charset="0"/>
              </a:rPr>
              <a:t>5. Unusable for specialized services</a:t>
            </a:r>
          </a:p>
        </p:txBody>
      </p:sp>
    </p:spTree>
    <p:extLst>
      <p:ext uri="{BB962C8B-B14F-4D97-AF65-F5344CB8AC3E}">
        <p14:creationId xmlns:p14="http://schemas.microsoft.com/office/powerpoint/2010/main" val="23565551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A48C3-B427-6021-7436-8F75A5F1047D}"/>
              </a:ext>
            </a:extLst>
          </p:cNvPr>
          <p:cNvSpPr>
            <a:spLocks noGrp="1"/>
          </p:cNvSpPr>
          <p:nvPr>
            <p:ph type="title"/>
          </p:nvPr>
        </p:nvSpPr>
        <p:spPr/>
        <p:txBody>
          <a:bodyPr/>
          <a:lstStyle/>
          <a:p>
            <a:r>
              <a:rPr lang="en-US" dirty="0"/>
              <a:t>Staffing</a:t>
            </a:r>
          </a:p>
        </p:txBody>
      </p:sp>
      <p:sp>
        <p:nvSpPr>
          <p:cNvPr id="3" name="Content Placeholder 2">
            <a:extLst>
              <a:ext uri="{FF2B5EF4-FFF2-40B4-BE49-F238E27FC236}">
                <a16:creationId xmlns:a16="http://schemas.microsoft.com/office/drawing/2014/main" id="{D78F6B27-00C7-3E91-331C-57FFB2E25A11}"/>
              </a:ext>
            </a:extLst>
          </p:cNvPr>
          <p:cNvSpPr>
            <a:spLocks noGrp="1"/>
          </p:cNvSpPr>
          <p:nvPr>
            <p:ph idx="1"/>
          </p:nvPr>
        </p:nvSpPr>
        <p:spPr/>
        <p:txBody>
          <a:bodyPr/>
          <a:lstStyle/>
          <a:p>
            <a:r>
              <a:rPr lang="en-US" dirty="0">
                <a:latin typeface="Minion Pro"/>
              </a:rPr>
              <a:t>Staffing is the process of determination of manpower and recruitment, selection, appointment and placement of right person to the right job.</a:t>
            </a:r>
            <a:endParaRPr lang="en-US" b="0" i="0" dirty="0">
              <a:effectLst/>
              <a:latin typeface="Minion Pro"/>
            </a:endParaRPr>
          </a:p>
          <a:p>
            <a:r>
              <a:rPr lang="en-US" b="0" i="0" dirty="0">
                <a:effectLst/>
                <a:latin typeface="Minion Pro"/>
              </a:rPr>
              <a:t>Staffing is the process of hiring eligible candidates in the </a:t>
            </a:r>
            <a:r>
              <a:rPr lang="en-US" b="0" i="0" u="none" strike="noStrike" dirty="0">
                <a:solidFill>
                  <a:srgbClr val="55BBEA"/>
                </a:solidFill>
                <a:effectLst/>
                <a:latin typeface="Minion Pro"/>
                <a:hlinkClick r:id="rId2"/>
              </a:rPr>
              <a:t>organization</a:t>
            </a:r>
            <a:r>
              <a:rPr lang="en-US" b="0" i="0" dirty="0">
                <a:effectLst/>
                <a:latin typeface="Minion Pro"/>
              </a:rPr>
              <a:t> or </a:t>
            </a:r>
            <a:r>
              <a:rPr lang="en-US" b="0" i="0" u="none" strike="noStrike" dirty="0">
                <a:solidFill>
                  <a:srgbClr val="55BBEA"/>
                </a:solidFill>
                <a:effectLst/>
                <a:latin typeface="Minion Pro"/>
                <a:hlinkClick r:id="rId3"/>
              </a:rPr>
              <a:t>company</a:t>
            </a:r>
            <a:r>
              <a:rPr lang="en-US" b="0" i="0" dirty="0">
                <a:effectLst/>
                <a:latin typeface="Minion Pro"/>
              </a:rPr>
              <a:t> for specific positions. In management, the meaning of staffing is an operation of recruiting the employees by evaluating their skills, knowledge and then offering them specific job roles accordingly.</a:t>
            </a:r>
            <a:endParaRPr lang="en-US" dirty="0"/>
          </a:p>
        </p:txBody>
      </p:sp>
    </p:spTree>
    <p:extLst>
      <p:ext uri="{BB962C8B-B14F-4D97-AF65-F5344CB8AC3E}">
        <p14:creationId xmlns:p14="http://schemas.microsoft.com/office/powerpoint/2010/main" val="54699829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CE314-C660-4936-D99B-26DE8732B790}"/>
              </a:ext>
            </a:extLst>
          </p:cNvPr>
          <p:cNvSpPr>
            <a:spLocks noGrp="1"/>
          </p:cNvSpPr>
          <p:nvPr>
            <p:ph type="title"/>
          </p:nvPr>
        </p:nvSpPr>
        <p:spPr/>
        <p:txBody>
          <a:bodyPr/>
          <a:lstStyle/>
          <a:p>
            <a:r>
              <a:rPr lang="en-US" dirty="0"/>
              <a:t>Importance of staffing</a:t>
            </a:r>
          </a:p>
        </p:txBody>
      </p:sp>
      <p:sp>
        <p:nvSpPr>
          <p:cNvPr id="3" name="Content Placeholder 2">
            <a:extLst>
              <a:ext uri="{FF2B5EF4-FFF2-40B4-BE49-F238E27FC236}">
                <a16:creationId xmlns:a16="http://schemas.microsoft.com/office/drawing/2014/main" id="{CEEF425C-C216-72F1-59DE-1C0B01152BDF}"/>
              </a:ext>
            </a:extLst>
          </p:cNvPr>
          <p:cNvSpPr>
            <a:spLocks noGrp="1"/>
          </p:cNvSpPr>
          <p:nvPr>
            <p:ph idx="1"/>
          </p:nvPr>
        </p:nvSpPr>
        <p:spPr/>
        <p:txBody>
          <a:bodyPr/>
          <a:lstStyle/>
          <a:p>
            <a:pPr marL="0" indent="0" algn="l">
              <a:buNone/>
            </a:pPr>
            <a:r>
              <a:rPr lang="en-US" b="1" dirty="0">
                <a:solidFill>
                  <a:srgbClr val="000000"/>
                </a:solidFill>
                <a:effectLst/>
                <a:latin typeface="Times New Roman" panose="02020603050405020304" pitchFamily="18" charset="0"/>
                <a:cs typeface="Times New Roman" panose="02020603050405020304" pitchFamily="18" charset="0"/>
              </a:rPr>
              <a:t>1.Efficient Performance of Other Functions</a:t>
            </a:r>
            <a:endParaRPr lang="en-US" b="0" dirty="0">
              <a:solidFill>
                <a:srgbClr val="000000"/>
              </a:solidFill>
              <a:effectLst/>
              <a:latin typeface="Times New Roman" panose="02020603050405020304" pitchFamily="18" charset="0"/>
              <a:cs typeface="Times New Roman" panose="02020603050405020304" pitchFamily="18" charset="0"/>
            </a:endParaRPr>
          </a:p>
          <a:p>
            <a:pPr algn="l"/>
            <a:r>
              <a:rPr lang="en-US" b="0" dirty="0">
                <a:effectLst/>
                <a:latin typeface="Times New Roman" panose="02020603050405020304" pitchFamily="18" charset="0"/>
                <a:cs typeface="Times New Roman" panose="02020603050405020304" pitchFamily="18" charset="0"/>
              </a:rPr>
              <a:t>For the efficient performance of other functions of </a:t>
            </a:r>
            <a:r>
              <a:rPr lang="en-US" b="0" u="none" strike="noStrike" dirty="0">
                <a:solidFill>
                  <a:srgbClr val="55BBEA"/>
                </a:solidFill>
                <a:effectLst/>
                <a:latin typeface="Times New Roman" panose="02020603050405020304" pitchFamily="18" charset="0"/>
                <a:cs typeface="Times New Roman" panose="02020603050405020304" pitchFamily="18" charset="0"/>
                <a:hlinkClick r:id="rId2"/>
              </a:rPr>
              <a:t>management</a:t>
            </a:r>
            <a:r>
              <a:rPr lang="en-US" b="0" dirty="0">
                <a:effectLst/>
                <a:latin typeface="Times New Roman" panose="02020603050405020304" pitchFamily="18" charset="0"/>
                <a:cs typeface="Times New Roman" panose="02020603050405020304" pitchFamily="18" charset="0"/>
              </a:rPr>
              <a:t>, staffing is its key. Since,  if an organization does not have the competent personnel, then it cannot perform the functions of management like </a:t>
            </a:r>
            <a:r>
              <a:rPr lang="en-US" b="0" u="none" strike="noStrike" dirty="0">
                <a:solidFill>
                  <a:srgbClr val="55BBEA"/>
                </a:solidFill>
                <a:effectLst/>
                <a:latin typeface="Times New Roman" panose="02020603050405020304" pitchFamily="18" charset="0"/>
                <a:cs typeface="Times New Roman" panose="02020603050405020304" pitchFamily="18" charset="0"/>
                <a:hlinkClick r:id="rId3"/>
              </a:rPr>
              <a:t>planning</a:t>
            </a:r>
            <a:r>
              <a:rPr lang="en-US" b="0" dirty="0">
                <a:effectLst/>
                <a:latin typeface="Times New Roman" panose="02020603050405020304" pitchFamily="18" charset="0"/>
                <a:cs typeface="Times New Roman" panose="02020603050405020304" pitchFamily="18" charset="0"/>
              </a:rPr>
              <a:t>, organizing and control functions properly.</a:t>
            </a:r>
          </a:p>
          <a:p>
            <a:pPr marL="0" indent="0" algn="l">
              <a:buNone/>
            </a:pPr>
            <a:r>
              <a:rPr lang="en-US" b="1" dirty="0">
                <a:solidFill>
                  <a:srgbClr val="000000"/>
                </a:solidFill>
                <a:effectLst/>
                <a:latin typeface="Times New Roman" panose="02020603050405020304" pitchFamily="18" charset="0"/>
                <a:cs typeface="Times New Roman" panose="02020603050405020304" pitchFamily="18" charset="0"/>
              </a:rPr>
              <a:t>2.Effective Use of Technology and Other Resources</a:t>
            </a:r>
            <a:endParaRPr lang="en-US" b="0" dirty="0">
              <a:solidFill>
                <a:srgbClr val="000000"/>
              </a:solidFill>
              <a:effectLst/>
              <a:latin typeface="Times New Roman" panose="02020603050405020304" pitchFamily="18" charset="0"/>
              <a:cs typeface="Times New Roman" panose="02020603050405020304" pitchFamily="18" charset="0"/>
            </a:endParaRPr>
          </a:p>
          <a:p>
            <a:pPr algn="l"/>
            <a:r>
              <a:rPr lang="en-US" b="0" dirty="0">
                <a:effectLst/>
                <a:latin typeface="Times New Roman" panose="02020603050405020304" pitchFamily="18" charset="0"/>
                <a:cs typeface="Times New Roman" panose="02020603050405020304" pitchFamily="18" charset="0"/>
              </a:rPr>
              <a:t>What is staffing and technology’s connection? Well, it is the human factor that is instrumental in the effective utilization of the latest technology, capital, material, etc. the management can ensure the right kinds of personnel by performing the staffing function.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332125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3E208-C370-3A0D-9FD7-D41EBEC32BE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53B48CB-D701-FAEC-6606-01F11DB2A714}"/>
              </a:ext>
            </a:extLst>
          </p:cNvPr>
          <p:cNvSpPr>
            <a:spLocks noGrp="1"/>
          </p:cNvSpPr>
          <p:nvPr>
            <p:ph idx="1"/>
          </p:nvPr>
        </p:nvSpPr>
        <p:spPr/>
        <p:txBody>
          <a:bodyPr>
            <a:normAutofit lnSpcReduction="10000"/>
          </a:bodyPr>
          <a:lstStyle/>
          <a:p>
            <a:pPr marL="0" indent="0" algn="l">
              <a:buNone/>
            </a:pPr>
            <a:r>
              <a:rPr lang="en-US" b="1" dirty="0">
                <a:solidFill>
                  <a:srgbClr val="000000"/>
                </a:solidFill>
                <a:effectLst/>
                <a:latin typeface="Times New Roman" panose="02020603050405020304" pitchFamily="18" charset="0"/>
                <a:cs typeface="Times New Roman" panose="02020603050405020304" pitchFamily="18" charset="0"/>
              </a:rPr>
              <a:t>3.Optimum Utilization of Human Resources</a:t>
            </a:r>
            <a:endParaRPr lang="en-US" b="0" dirty="0">
              <a:solidFill>
                <a:srgbClr val="000000"/>
              </a:solidFill>
              <a:effectLst/>
              <a:latin typeface="Times New Roman" panose="02020603050405020304" pitchFamily="18" charset="0"/>
              <a:cs typeface="Times New Roman" panose="02020603050405020304" pitchFamily="18" charset="0"/>
            </a:endParaRPr>
          </a:p>
          <a:p>
            <a:pPr algn="l"/>
            <a:r>
              <a:rPr lang="en-US" b="0" dirty="0">
                <a:effectLst/>
                <a:latin typeface="Times New Roman" panose="02020603050405020304" pitchFamily="18" charset="0"/>
                <a:cs typeface="Times New Roman" panose="02020603050405020304" pitchFamily="18" charset="0"/>
              </a:rPr>
              <a:t>The wage bill of big concerns is quite high. Also, a huge amount is spent on recruitment, selection, training, and development of employees.  To get the optimum output, the staffing function should be performed in an efficient manner.</a:t>
            </a:r>
          </a:p>
          <a:p>
            <a:pPr marL="0" indent="0" algn="l">
              <a:buNone/>
            </a:pPr>
            <a:r>
              <a:rPr lang="en-US" b="1" dirty="0">
                <a:solidFill>
                  <a:srgbClr val="000000"/>
                </a:solidFill>
                <a:effectLst/>
                <a:latin typeface="Times New Roman" panose="02020603050405020304" pitchFamily="18" charset="0"/>
                <a:cs typeface="Times New Roman" panose="02020603050405020304" pitchFamily="18" charset="0"/>
              </a:rPr>
              <a:t>4.Development of Human Capital</a:t>
            </a:r>
            <a:endParaRPr lang="en-US" b="0" dirty="0">
              <a:solidFill>
                <a:srgbClr val="000000"/>
              </a:solidFill>
              <a:effectLst/>
              <a:latin typeface="Times New Roman" panose="02020603050405020304" pitchFamily="18" charset="0"/>
              <a:cs typeface="Times New Roman" panose="02020603050405020304" pitchFamily="18" charset="0"/>
            </a:endParaRPr>
          </a:p>
          <a:p>
            <a:pPr algn="l"/>
            <a:r>
              <a:rPr lang="en-US" b="0" dirty="0">
                <a:effectLst/>
                <a:latin typeface="Times New Roman" panose="02020603050405020304" pitchFamily="18" charset="0"/>
                <a:cs typeface="Times New Roman" panose="02020603050405020304" pitchFamily="18" charset="0"/>
              </a:rPr>
              <a:t>Another function of staffing is concerned with human capital requirements. Since the management is required to determine in advance the manpower requirements. Therefore, it has also to train and develop the existing personnel for career advancement. This will meet the requirements of the company in the future.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8751821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C817D-81B3-BCB4-CA40-9416F8E11B2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56E3FF-B5D5-887A-5570-3A32F995221C}"/>
              </a:ext>
            </a:extLst>
          </p:cNvPr>
          <p:cNvSpPr>
            <a:spLocks noGrp="1"/>
          </p:cNvSpPr>
          <p:nvPr>
            <p:ph idx="1"/>
          </p:nvPr>
        </p:nvSpPr>
        <p:spPr/>
        <p:txBody>
          <a:bodyPr>
            <a:normAutofit fontScale="92500" lnSpcReduction="20000"/>
          </a:bodyPr>
          <a:lstStyle/>
          <a:p>
            <a:pPr marL="0" indent="0" algn="l">
              <a:buNone/>
            </a:pPr>
            <a:r>
              <a:rPr lang="en-US" b="1" dirty="0">
                <a:solidFill>
                  <a:srgbClr val="000000"/>
                </a:solidFill>
                <a:effectLst/>
                <a:latin typeface="Times New Roman" panose="02020603050405020304" pitchFamily="18" charset="0"/>
                <a:cs typeface="Times New Roman" panose="02020603050405020304" pitchFamily="18" charset="0"/>
              </a:rPr>
              <a:t>5.The Motivation of Human Resources</a:t>
            </a:r>
            <a:endParaRPr lang="en-US" b="0" dirty="0">
              <a:solidFill>
                <a:srgbClr val="000000"/>
              </a:solidFill>
              <a:effectLst/>
              <a:latin typeface="Times New Roman" panose="02020603050405020304" pitchFamily="18" charset="0"/>
              <a:cs typeface="Times New Roman" panose="02020603050405020304" pitchFamily="18" charset="0"/>
            </a:endParaRPr>
          </a:p>
          <a:p>
            <a:pPr algn="l"/>
            <a:r>
              <a:rPr lang="en-US" b="0" dirty="0">
                <a:effectLst/>
                <a:latin typeface="Times New Roman" panose="02020603050405020304" pitchFamily="18" charset="0"/>
                <a:cs typeface="Times New Roman" panose="02020603050405020304" pitchFamily="18" charset="0"/>
              </a:rPr>
              <a:t>In an organization, the behavior of individuals is influenced by various factors which are involved such as education level, needs, socio-cultural factors, etc. Therefore, the human aspects of the organization have become very important and so that the workers can also be motivated by financial and non-financial incentives in order to perform their functions properly in achieving the objectives.</a:t>
            </a:r>
          </a:p>
          <a:p>
            <a:pPr marL="0" indent="0" algn="l">
              <a:buNone/>
            </a:pPr>
            <a:r>
              <a:rPr lang="en-US" b="1" dirty="0">
                <a:solidFill>
                  <a:srgbClr val="000000"/>
                </a:solidFill>
                <a:effectLst/>
                <a:latin typeface="Times New Roman" panose="02020603050405020304" pitchFamily="18" charset="0"/>
                <a:cs typeface="Times New Roman" panose="02020603050405020304" pitchFamily="18" charset="0"/>
              </a:rPr>
              <a:t>6.Building Higher Morale</a:t>
            </a:r>
            <a:endParaRPr lang="en-US" b="0" dirty="0">
              <a:solidFill>
                <a:srgbClr val="000000"/>
              </a:solidFill>
              <a:effectLst/>
              <a:latin typeface="Times New Roman" panose="02020603050405020304" pitchFamily="18" charset="0"/>
              <a:cs typeface="Times New Roman" panose="02020603050405020304" pitchFamily="18" charset="0"/>
            </a:endParaRPr>
          </a:p>
          <a:p>
            <a:pPr algn="l"/>
            <a:r>
              <a:rPr lang="en-US" b="0" dirty="0">
                <a:effectLst/>
                <a:latin typeface="Times New Roman" panose="02020603050405020304" pitchFamily="18" charset="0"/>
                <a:cs typeface="Times New Roman" panose="02020603050405020304" pitchFamily="18" charset="0"/>
              </a:rPr>
              <a:t>The right type of climate should be created for the workers to contribute to the achievement of the organizational objectives. Therefore, by performing the staffing function effectively and efficiently, the management is able to describe the significance and importance which it attaches to the personnel working in the enterprise.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57600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4B6BC-A164-F204-8325-3C651E3AC7E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3B1B1F8-4C67-F9A5-2607-D4B8E1129228}"/>
              </a:ext>
            </a:extLst>
          </p:cNvPr>
          <p:cNvSpPr>
            <a:spLocks noGrp="1"/>
          </p:cNvSpPr>
          <p:nvPr>
            <p:ph idx="1"/>
          </p:nvPr>
        </p:nvSpPr>
        <p:spPr/>
        <p:txBody>
          <a:bodyPr/>
          <a:lstStyle/>
          <a:p>
            <a:pPr marL="0" indent="0">
              <a:buNone/>
            </a:pPr>
            <a:r>
              <a:rPr lang="en-US" b="1" i="0" dirty="0">
                <a:effectLst/>
                <a:latin typeface="Times New Roman" panose="02020603050405020304" pitchFamily="18" charset="0"/>
                <a:cs typeface="Times New Roman" panose="02020603050405020304" pitchFamily="18" charset="0"/>
              </a:rPr>
              <a:t>5.Unity of Command</a:t>
            </a:r>
          </a:p>
          <a:p>
            <a:pPr algn="l" fontAlgn="base"/>
            <a:r>
              <a:rPr lang="en-US" b="0" i="0" dirty="0">
                <a:effectLst/>
                <a:latin typeface="Times New Roman" panose="02020603050405020304" pitchFamily="18" charset="0"/>
                <a:cs typeface="Times New Roman" panose="02020603050405020304" pitchFamily="18" charset="0"/>
              </a:rPr>
              <a:t>This principle ensures that an employee should receive orders and instructions from only one superior at a time. When he is answerable to more than one superior at a time, he can not fulfill his duties in the required time.</a:t>
            </a:r>
          </a:p>
          <a:p>
            <a:pPr algn="l" fontAlgn="base"/>
            <a:r>
              <a:rPr lang="en-US" b="0" i="0" dirty="0">
                <a:effectLst/>
                <a:latin typeface="Times New Roman" panose="02020603050405020304" pitchFamily="18" charset="0"/>
                <a:cs typeface="Times New Roman" panose="02020603050405020304" pitchFamily="18" charset="0"/>
              </a:rPr>
              <a:t>While receiving orders and instructions from two or more superiors he may come into confusion for taking priority of superior instructions. Thus, it is essential for the unity of command in the organization</a:t>
            </a:r>
            <a:r>
              <a:rPr lang="en-US" b="0" i="0" dirty="0">
                <a:solidFill>
                  <a:srgbClr val="808285"/>
                </a:solidFill>
                <a:effectLst/>
                <a:latin typeface="Times New Roman" panose="02020603050405020304" pitchFamily="18" charset="0"/>
                <a:cs typeface="Times New Roman" panose="02020603050405020304" pitchFamily="18" charset="0"/>
              </a:rPr>
              <a:t>.</a:t>
            </a:r>
          </a:p>
          <a:p>
            <a:pPr marL="0" indent="0">
              <a:buNone/>
            </a:pPr>
            <a:endParaRPr lang="en-US" b="1" i="0" dirty="0">
              <a:solidFill>
                <a:srgbClr val="808285"/>
              </a:solidFill>
              <a:effectLst/>
              <a:latin typeface="Varela Round" panose="00000500000000000000" pitchFamily="2" charset="-79"/>
              <a:cs typeface="Varela Round" panose="00000500000000000000" pitchFamily="2" charset="-79"/>
            </a:endParaRPr>
          </a:p>
          <a:p>
            <a:endParaRPr lang="en-US" dirty="0"/>
          </a:p>
        </p:txBody>
      </p:sp>
    </p:spTree>
    <p:extLst>
      <p:ext uri="{BB962C8B-B14F-4D97-AF65-F5344CB8AC3E}">
        <p14:creationId xmlns:p14="http://schemas.microsoft.com/office/powerpoint/2010/main" val="339436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698</TotalTime>
  <Words>7742</Words>
  <Application>Microsoft Office PowerPoint</Application>
  <PresentationFormat>Widescreen</PresentationFormat>
  <Paragraphs>410</Paragraphs>
  <Slides>89</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89</vt:i4>
      </vt:variant>
    </vt:vector>
  </HeadingPairs>
  <TitlesOfParts>
    <vt:vector size="102" baseType="lpstr">
      <vt:lpstr>Arial</vt:lpstr>
      <vt:lpstr>Arial</vt:lpstr>
      <vt:lpstr>Calibri</vt:lpstr>
      <vt:lpstr>Calibri Light</vt:lpstr>
      <vt:lpstr>Georgia</vt:lpstr>
      <vt:lpstr>Inter</vt:lpstr>
      <vt:lpstr>Minion Pro</vt:lpstr>
      <vt:lpstr>Noto Sans</vt:lpstr>
      <vt:lpstr>Open Sans</vt:lpstr>
      <vt:lpstr>Roboto</vt:lpstr>
      <vt:lpstr>Times New Roman</vt:lpstr>
      <vt:lpstr>Varela Round</vt:lpstr>
      <vt:lpstr>Office Theme</vt:lpstr>
      <vt:lpstr>Unit 4 : Organizing</vt:lpstr>
      <vt:lpstr>Concept</vt:lpstr>
      <vt:lpstr>PowerPoint Presentation</vt:lpstr>
      <vt:lpstr>Process of organizing</vt:lpstr>
      <vt:lpstr>Principles of organizing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Organization Architecture</vt:lpstr>
      <vt:lpstr>PowerPoint Presentation</vt:lpstr>
      <vt:lpstr>PowerPoint Presentation</vt:lpstr>
      <vt:lpstr>PowerPoint Presentation</vt:lpstr>
      <vt:lpstr>TALL VERSUS FLAT HIERARCHIES</vt:lpstr>
      <vt:lpstr>PowerPoint Presentation</vt:lpstr>
      <vt:lpstr>PowerPoint Presentation</vt:lpstr>
      <vt:lpstr>Advantages:</vt:lpstr>
      <vt:lpstr>Disadvantages:</vt:lpstr>
      <vt:lpstr>2. Horizontal differentiation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 Geographic Structure</vt:lpstr>
      <vt:lpstr>PowerPoint Presentation</vt:lpstr>
      <vt:lpstr>PowerPoint Presentation</vt:lpstr>
      <vt:lpstr>PowerPoint Presentation</vt:lpstr>
      <vt:lpstr>Advantages of geographical organizational structure </vt:lpstr>
      <vt:lpstr>PowerPoint Presentation</vt:lpstr>
      <vt:lpstr>Disadvantages of geographical organizational structure </vt:lpstr>
      <vt:lpstr>PowerPoint Presentation</vt:lpstr>
      <vt:lpstr>d. Matrix structure</vt:lpstr>
      <vt:lpstr>PowerPoint Presentation</vt:lpstr>
      <vt:lpstr>PowerPoint Presentation</vt:lpstr>
      <vt:lpstr>PowerPoint Presentation</vt:lpstr>
      <vt:lpstr>Advantages </vt:lpstr>
      <vt:lpstr>Disadvantages </vt:lpstr>
      <vt:lpstr>Authority</vt:lpstr>
      <vt:lpstr>PowerPoint Presentation</vt:lpstr>
      <vt:lpstr>PowerPoint Presentation</vt:lpstr>
      <vt:lpstr>Advantages of line authority</vt:lpstr>
      <vt:lpstr>PowerPoint Presentation</vt:lpstr>
      <vt:lpstr>Disadvantage of line authority</vt:lpstr>
      <vt:lpstr>PowerPoint Presentation</vt:lpstr>
      <vt:lpstr>PowerPoint Presentation</vt:lpstr>
      <vt:lpstr>2. Staff Authority</vt:lpstr>
      <vt:lpstr>PowerPoint Presentation</vt:lpstr>
      <vt:lpstr>Advantages of Line and Staff Organization </vt:lpstr>
      <vt:lpstr>Disadvantages of Line and Staff Organization: </vt:lpstr>
      <vt:lpstr>PowerPoint Presentation</vt:lpstr>
      <vt:lpstr>Advantages </vt:lpstr>
      <vt:lpstr>Disadvantages </vt:lpstr>
      <vt:lpstr>Delegation Authority</vt:lpstr>
      <vt:lpstr>PowerPoint Presentation</vt:lpstr>
      <vt:lpstr>Features </vt:lpstr>
      <vt:lpstr>Benefits Or Advantages Of Delegation Of Authority  </vt:lpstr>
      <vt:lpstr>PowerPoint Presentation</vt:lpstr>
      <vt:lpstr>Drawbacks Or Disadvantages Of Delegation Of Authority</vt:lpstr>
      <vt:lpstr>PowerPoint Presentation</vt:lpstr>
      <vt:lpstr>PowerPoint Presentation</vt:lpstr>
      <vt:lpstr>PowerPoint Presentation</vt:lpstr>
      <vt:lpstr>Centralization </vt:lpstr>
      <vt:lpstr>PowerPoint Presentation</vt:lpstr>
      <vt:lpstr>PowerPoint Presentation</vt:lpstr>
      <vt:lpstr>Reasons for centralization</vt:lpstr>
      <vt:lpstr>PowerPoint Presentation</vt:lpstr>
      <vt:lpstr>Advantages of Centralization </vt:lpstr>
      <vt:lpstr>PowerPoint Presentation</vt:lpstr>
      <vt:lpstr>PowerPoint Presentation</vt:lpstr>
      <vt:lpstr>Disadvantages of Centralization </vt:lpstr>
      <vt:lpstr>PowerPoint Presentation</vt:lpstr>
      <vt:lpstr>Decentralization </vt:lpstr>
      <vt:lpstr>Importance of Decentralization </vt:lpstr>
      <vt:lpstr>PowerPoint Presentation</vt:lpstr>
      <vt:lpstr>Disadvantages of decentralization</vt:lpstr>
      <vt:lpstr>PowerPoint Presentation</vt:lpstr>
      <vt:lpstr>Staffing</vt:lpstr>
      <vt:lpstr>Importance of staffing</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4 : Organizing</dc:title>
  <dc:creator>HP</dc:creator>
  <cp:lastModifiedBy>HP</cp:lastModifiedBy>
  <cp:revision>41</cp:revision>
  <dcterms:created xsi:type="dcterms:W3CDTF">2022-09-13T09:28:29Z</dcterms:created>
  <dcterms:modified xsi:type="dcterms:W3CDTF">2023-12-14T03:16:14Z</dcterms:modified>
</cp:coreProperties>
</file>

<file path=docProps/thumbnail.jpeg>
</file>